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5" r:id="rId28"/>
    <p:sldId id="286" r:id="rId29"/>
    <p:sldId id="287" r:id="rId30"/>
    <p:sldId id="288" r:id="rId31"/>
    <p:sldId id="289" r:id="rId32"/>
    <p:sldId id="290" r:id="rId33"/>
  </p:sldIdLst>
  <p:sldSz cx="9144000" cy="5143500" type="screen16x9"/>
  <p:notesSz cx="6858000" cy="9144000"/>
  <p:embeddedFontLst>
    <p:embeddedFont>
      <p:font typeface="Open Sans"/>
      <p:regular r:id="rId35"/>
      <p:bold r:id="rId36"/>
      <p:italic r:id="rId37"/>
      <p:boldItalic r:id="rId38"/>
    </p:embeddedFont>
    <p:embeddedFont>
      <p:font typeface="Open Sans ExtraBold"/>
      <p:bold r:id="rId39"/>
      <p:boldItalic r:id="rId40"/>
    </p:embeddedFont>
    <p:embeddedFont>
      <p:font typeface="Roboto Mono"/>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9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14"/>
      </p:cViewPr>
      <p:guideLst>
        <p:guide orient="horz" pos="1620"/>
        <p:guide pos="289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e8b9cd82c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e8b9cd82c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e81cb6bfc4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e81cb6bfc4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e81cb6bfc4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e81cb6bfc4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81cb6bfc4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e81cb6bfc4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e8b9cd82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e8b9cd82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06796a8a0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06796a8a0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06796a8a0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06796a8a0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06796a8a0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06796a8a0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06796a8a0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06796a8a0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06796a8a0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06796a8a0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e81cb6bfc4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e81cb6bfc4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e81cb6bfc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e81cb6bfc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e81cb6bfc4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e81cb6bfc4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e81cb6bfc4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e81cb6bfc4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81cb6bfc4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81cb6bfc4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e81cb6bfc4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e81cb6bfc4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e81cb6bfc4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e81cb6bfc4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e81cb6bfc4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e81cb6bfc4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e81cb6bfc4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e81cb6bfc4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e81cb6bfc4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e81cb6bfc4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e81cb6bfc4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e81cb6bfc4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e81cb6bfc4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e81cb6bfc4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e8b9cd82c3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e8b9cd82c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e81cb6bfc4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e81cb6bfc4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e81cb6bfc4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e81cb6bfc4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e81cb6bfc4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e81cb6bfc4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06796a8a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06796a8a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e81cb6bfc4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e81cb6bfc4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81cb6bfc4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e81cb6bfc4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e81cb6bfc4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e81cb6bfc4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e81cb6bfc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e81cb6bfc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e81cb6bfc4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e81cb6bfc4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60000" y="744575"/>
            <a:ext cx="84240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60000" y="2834125"/>
            <a:ext cx="8424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13" name="Google Shape;13;p2"/>
          <p:cNvSpPr txBox="1">
            <a:spLocks noGrp="1"/>
          </p:cNvSpPr>
          <p:nvPr>
            <p:ph type="sldNum" idx="12"/>
          </p:nvPr>
        </p:nvSpPr>
        <p:spPr>
          <a:xfrm>
            <a:off x="8235308" y="-3360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235308" y="-3360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60000" y="2150850"/>
            <a:ext cx="8424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235308" y="-3360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60000" y="360000"/>
            <a:ext cx="8424000" cy="657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60000" y="1152475"/>
            <a:ext cx="8424000" cy="3416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0" name="Google Shape;20;p4"/>
          <p:cNvSpPr txBox="1">
            <a:spLocks noGrp="1"/>
          </p:cNvSpPr>
          <p:nvPr>
            <p:ph type="sldNum" idx="12"/>
          </p:nvPr>
        </p:nvSpPr>
        <p:spPr>
          <a:xfrm>
            <a:off x="8235308" y="-3360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60000" y="360000"/>
            <a:ext cx="842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60000" y="1152475"/>
            <a:ext cx="3951600" cy="3416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51600" cy="3416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235308" y="-3360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360000"/>
            <a:ext cx="3809700" cy="9513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38097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235308" y="-3360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360000" y="360000"/>
            <a:ext cx="8424000" cy="44235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235308" y="-3360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360000" y="360000"/>
            <a:ext cx="3950700" cy="24432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9" name="Google Shape;39;p9"/>
          <p:cNvSpPr txBox="1">
            <a:spLocks noGrp="1"/>
          </p:cNvSpPr>
          <p:nvPr>
            <p:ph type="subTitle" idx="1"/>
          </p:nvPr>
        </p:nvSpPr>
        <p:spPr>
          <a:xfrm>
            <a:off x="360000" y="2803200"/>
            <a:ext cx="3950700" cy="1235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Clr>
                <a:schemeClr val="lt1"/>
              </a:buClr>
              <a:buSzPts val="1600"/>
              <a:buChar char="●"/>
              <a:defRPr>
                <a:solidFill>
                  <a:schemeClr val="lt1"/>
                </a:solidFill>
              </a:defRPr>
            </a:lvl1pPr>
            <a:lvl2pPr marL="914400" lvl="1" indent="-304800">
              <a:spcBef>
                <a:spcPts val="0"/>
              </a:spcBef>
              <a:spcAft>
                <a:spcPts val="0"/>
              </a:spcAft>
              <a:buClr>
                <a:schemeClr val="lt1"/>
              </a:buClr>
              <a:buSzPts val="1200"/>
              <a:buChar char="○"/>
              <a:defRPr>
                <a:solidFill>
                  <a:schemeClr val="lt1"/>
                </a:solidFill>
              </a:defRPr>
            </a:lvl2pPr>
            <a:lvl3pPr marL="1371600" lvl="2" indent="-304800">
              <a:spcBef>
                <a:spcPts val="0"/>
              </a:spcBef>
              <a:spcAft>
                <a:spcPts val="0"/>
              </a:spcAft>
              <a:buClr>
                <a:schemeClr val="lt1"/>
              </a:buClr>
              <a:buSzPts val="1200"/>
              <a:buChar char="■"/>
              <a:defRPr>
                <a:solidFill>
                  <a:schemeClr val="lt1"/>
                </a:solidFill>
              </a:defRPr>
            </a:lvl3pPr>
            <a:lvl4pPr marL="1828800" lvl="3" indent="-304800">
              <a:spcBef>
                <a:spcPts val="0"/>
              </a:spcBef>
              <a:spcAft>
                <a:spcPts val="0"/>
              </a:spcAft>
              <a:buClr>
                <a:schemeClr val="lt1"/>
              </a:buClr>
              <a:buSzPts val="1200"/>
              <a:buChar char="●"/>
              <a:defRPr>
                <a:solidFill>
                  <a:schemeClr val="lt1"/>
                </a:solidFill>
              </a:defRPr>
            </a:lvl4pPr>
            <a:lvl5pPr marL="2286000" lvl="4" indent="-304800">
              <a:spcBef>
                <a:spcPts val="0"/>
              </a:spcBef>
              <a:spcAft>
                <a:spcPts val="0"/>
              </a:spcAft>
              <a:buClr>
                <a:schemeClr val="lt1"/>
              </a:buClr>
              <a:buSzPts val="1200"/>
              <a:buChar char="○"/>
              <a:defRPr>
                <a:solidFill>
                  <a:schemeClr val="lt1"/>
                </a:solidFill>
              </a:defRPr>
            </a:lvl5pPr>
            <a:lvl6pPr marL="2743200" lvl="5" indent="-304800">
              <a:spcBef>
                <a:spcPts val="0"/>
              </a:spcBef>
              <a:spcAft>
                <a:spcPts val="0"/>
              </a:spcAft>
              <a:buClr>
                <a:schemeClr val="lt1"/>
              </a:buClr>
              <a:buSzPts val="1200"/>
              <a:buChar char="■"/>
              <a:defRPr>
                <a:solidFill>
                  <a:schemeClr val="lt1"/>
                </a:solidFill>
              </a:defRPr>
            </a:lvl6pPr>
            <a:lvl7pPr marL="3200400" lvl="6" indent="-304800">
              <a:spcBef>
                <a:spcPts val="0"/>
              </a:spcBef>
              <a:spcAft>
                <a:spcPts val="0"/>
              </a:spcAft>
              <a:buClr>
                <a:schemeClr val="lt1"/>
              </a:buClr>
              <a:buSzPts val="1200"/>
              <a:buChar char="●"/>
              <a:defRPr>
                <a:solidFill>
                  <a:schemeClr val="lt1"/>
                </a:solidFill>
              </a:defRPr>
            </a:lvl7pPr>
            <a:lvl8pPr marL="3657600" lvl="7" indent="-304800">
              <a:spcBef>
                <a:spcPts val="0"/>
              </a:spcBef>
              <a:spcAft>
                <a:spcPts val="0"/>
              </a:spcAft>
              <a:buClr>
                <a:schemeClr val="lt1"/>
              </a:buClr>
              <a:buSzPts val="1200"/>
              <a:buChar char="○"/>
              <a:defRPr>
                <a:solidFill>
                  <a:schemeClr val="lt1"/>
                </a:solidFill>
              </a:defRPr>
            </a:lvl8pPr>
            <a:lvl9pPr marL="4114800" lvl="8" indent="-304800">
              <a:spcBef>
                <a:spcPts val="0"/>
              </a:spcBef>
              <a:spcAft>
                <a:spcPts val="0"/>
              </a:spcAft>
              <a:buClr>
                <a:schemeClr val="lt1"/>
              </a:buClr>
              <a:buSzPts val="1200"/>
              <a:buChar char="■"/>
              <a:defRPr>
                <a:solidFill>
                  <a:schemeClr val="lt1"/>
                </a:solidFill>
              </a:defRPr>
            </a:lvl9pPr>
          </a:lstStyle>
          <a:p>
            <a:endParaRPr/>
          </a:p>
        </p:txBody>
      </p:sp>
      <p:sp>
        <p:nvSpPr>
          <p:cNvPr id="41" name="Google Shape;41;p9"/>
          <p:cNvSpPr txBox="1">
            <a:spLocks noGrp="1"/>
          </p:cNvSpPr>
          <p:nvPr>
            <p:ph type="sldNum" idx="12"/>
          </p:nvPr>
        </p:nvSpPr>
        <p:spPr>
          <a:xfrm>
            <a:off x="8235308" y="-3360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60000" y="4389900"/>
            <a:ext cx="8424000" cy="3936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800"/>
              <a:buFont typeface="Roboto Mono"/>
              <a:buNone/>
              <a:defRPr sz="800" b="1">
                <a:latin typeface="Roboto Mono"/>
                <a:ea typeface="Roboto Mono"/>
                <a:cs typeface="Roboto Mono"/>
                <a:sym typeface="Roboto Mono"/>
              </a:defRPr>
            </a:lvl1pPr>
          </a:lstStyle>
          <a:p>
            <a:endParaRPr/>
          </a:p>
        </p:txBody>
      </p:sp>
      <p:sp>
        <p:nvSpPr>
          <p:cNvPr id="44" name="Google Shape;44;p10"/>
          <p:cNvSpPr txBox="1">
            <a:spLocks noGrp="1"/>
          </p:cNvSpPr>
          <p:nvPr>
            <p:ph type="sldNum" idx="12"/>
          </p:nvPr>
        </p:nvSpPr>
        <p:spPr>
          <a:xfrm>
            <a:off x="8235308" y="-3360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
        <p:nvSpPr>
          <p:cNvPr id="48" name="Google Shape;48;p11"/>
          <p:cNvSpPr txBox="1">
            <a:spLocks noGrp="1"/>
          </p:cNvSpPr>
          <p:nvPr>
            <p:ph type="sldNum" idx="12"/>
          </p:nvPr>
        </p:nvSpPr>
        <p:spPr>
          <a:xfrm>
            <a:off x="8235308" y="-3360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000"/>
              <a:buFont typeface="Open Sans ExtraBold"/>
              <a:buNone/>
              <a:defRPr sz="2000">
                <a:solidFill>
                  <a:schemeClr val="dk1"/>
                </a:solidFill>
                <a:latin typeface="Open Sans ExtraBold"/>
                <a:ea typeface="Open Sans ExtraBold"/>
                <a:cs typeface="Open Sans ExtraBold"/>
                <a:sym typeface="Open Sans Extra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Open Sans"/>
              <a:buChar char="●"/>
              <a:defRPr sz="1600">
                <a:solidFill>
                  <a:schemeClr val="dk1"/>
                </a:solidFill>
                <a:latin typeface="Open Sans"/>
                <a:ea typeface="Open Sans"/>
                <a:cs typeface="Open Sans"/>
                <a:sym typeface="Open Sans"/>
              </a:defRPr>
            </a:lvl1pPr>
            <a:lvl2pPr marL="914400" lvl="1" indent="-304800">
              <a:lnSpc>
                <a:spcPct val="11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marL="1371600" lvl="2" indent="-304800">
              <a:lnSpc>
                <a:spcPct val="11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marL="1828800" lvl="3" indent="-304800">
              <a:lnSpc>
                <a:spcPct val="11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marL="2286000" lvl="4" indent="-304800">
              <a:lnSpc>
                <a:spcPct val="11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marL="2743200" lvl="5" indent="-304800">
              <a:lnSpc>
                <a:spcPct val="11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marL="3200400" lvl="6" indent="-304800">
              <a:lnSpc>
                <a:spcPct val="11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marL="3657600" lvl="7" indent="-304800">
              <a:lnSpc>
                <a:spcPct val="11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marL="4114800" lvl="8" indent="-304800">
              <a:lnSpc>
                <a:spcPct val="11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235308" y="-3360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i"/>
              <a:t>‹#›</a:t>
            </a:fld>
            <a:endParaRPr/>
          </a:p>
        </p:txBody>
      </p:sp>
      <p:pic>
        <p:nvPicPr>
          <p:cNvPr id="9" name="Google Shape;9;p1"/>
          <p:cNvPicPr preferRelativeResize="0"/>
          <p:nvPr/>
        </p:nvPicPr>
        <p:blipFill>
          <a:blip r:embed="rId12">
            <a:alphaModFix/>
          </a:blip>
          <a:stretch>
            <a:fillRect/>
          </a:stretch>
        </p:blipFill>
        <p:spPr>
          <a:xfrm>
            <a:off x="8140851" y="4703050"/>
            <a:ext cx="820577" cy="2179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27">
          <p15:clr>
            <a:srgbClr val="EA4335"/>
          </p15:clr>
        </p15:guide>
        <p15:guide id="2" orient="horz" pos="227">
          <p15:clr>
            <a:srgbClr val="EA4335"/>
          </p15:clr>
        </p15:guide>
        <p15:guide id="3" pos="5533">
          <p15:clr>
            <a:srgbClr val="EA4335"/>
          </p15:clr>
        </p15:guide>
        <p15:guide id="4" orient="horz" pos="301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uarctic.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9.png"/><Relationship Id="rId18" Type="http://schemas.openxmlformats.org/officeDocument/2006/relationships/image" Target="../media/image24.png"/><Relationship Id="rId3" Type="http://schemas.openxmlformats.org/officeDocument/2006/relationships/image" Target="../media/image12.png"/><Relationship Id="rId21" Type="http://schemas.openxmlformats.org/officeDocument/2006/relationships/image" Target="../media/image27.png"/><Relationship Id="rId7" Type="http://schemas.openxmlformats.org/officeDocument/2006/relationships/image" Target="../media/image16.png"/><Relationship Id="rId12" Type="http://schemas.openxmlformats.org/officeDocument/2006/relationships/image" Target="../media/image19.png"/><Relationship Id="rId17" Type="http://schemas.openxmlformats.org/officeDocument/2006/relationships/image" Target="../media/image23.png"/><Relationship Id="rId2" Type="http://schemas.openxmlformats.org/officeDocument/2006/relationships/notesSlide" Target="../notesSlides/notesSlide13.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14.png"/><Relationship Id="rId15" Type="http://schemas.openxmlformats.org/officeDocument/2006/relationships/image" Target="../media/image21.png"/><Relationship Id="rId10" Type="http://schemas.openxmlformats.org/officeDocument/2006/relationships/image" Target="../media/image18.png"/><Relationship Id="rId19" Type="http://schemas.openxmlformats.org/officeDocument/2006/relationships/image" Target="../media/image25.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20.png"/><Relationship Id="rId22"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i" sz="7200" b="1" dirty="0"/>
              <a:t>UArctic</a:t>
            </a:r>
            <a:endParaRPr sz="7200" b="1" dirty="0">
              <a:solidFill>
                <a:schemeClr val="lt1"/>
              </a:solidFill>
            </a:endParaRPr>
          </a:p>
        </p:txBody>
      </p:sp>
      <p:sp>
        <p:nvSpPr>
          <p:cNvPr id="56" name="Google Shape;56;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
              <a:t>uarctic.org</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74"/>
        <p:cNvGrpSpPr/>
        <p:nvPr/>
      </p:nvGrpSpPr>
      <p:grpSpPr>
        <a:xfrm>
          <a:off x="0" y="0"/>
          <a:ext cx="0" cy="0"/>
          <a:chOff x="0" y="0"/>
          <a:chExt cx="0" cy="0"/>
        </a:xfrm>
      </p:grpSpPr>
      <p:sp>
        <p:nvSpPr>
          <p:cNvPr id="175" name="Google Shape;175;p24"/>
          <p:cNvSpPr txBox="1">
            <a:spLocks noGrp="1"/>
          </p:cNvSpPr>
          <p:nvPr>
            <p:ph type="body" idx="1"/>
          </p:nvPr>
        </p:nvSpPr>
        <p:spPr>
          <a:xfrm>
            <a:off x="707700" y="1051075"/>
            <a:ext cx="3711900" cy="313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1100" dirty="0"/>
              <a:t>UArctic activities are carried out by the collaborative work of our members.</a:t>
            </a:r>
            <a:endParaRPr sz="1100" dirty="0"/>
          </a:p>
          <a:p>
            <a:pPr marL="0" lvl="0" indent="0" algn="l" rtl="0">
              <a:spcBef>
                <a:spcPts val="1200"/>
              </a:spcBef>
              <a:spcAft>
                <a:spcPts val="0"/>
              </a:spcAft>
              <a:buNone/>
            </a:pPr>
            <a:r>
              <a:rPr lang="fi" sz="1100" dirty="0"/>
              <a:t>UArctic fosters flexible and innovative frameworks that support cooperation between members, furthering our goals.</a:t>
            </a:r>
            <a:endParaRPr sz="1100" dirty="0"/>
          </a:p>
          <a:p>
            <a:pPr marL="0" lvl="0" indent="0" algn="l" rtl="0">
              <a:spcBef>
                <a:spcPts val="1200"/>
              </a:spcBef>
              <a:spcAft>
                <a:spcPts val="0"/>
              </a:spcAft>
              <a:buNone/>
            </a:pPr>
            <a:r>
              <a:rPr lang="fi" sz="1100" dirty="0"/>
              <a:t>UArctic is a learning organization that brings together the shared knowledge, diversity, and experience of our membership.</a:t>
            </a:r>
            <a:endParaRPr sz="1100" dirty="0"/>
          </a:p>
          <a:p>
            <a:pPr marL="0" lvl="0" indent="0" algn="l" rtl="0">
              <a:spcBef>
                <a:spcPts val="1200"/>
              </a:spcBef>
              <a:spcAft>
                <a:spcPts val="0"/>
              </a:spcAft>
              <a:buNone/>
            </a:pPr>
            <a:r>
              <a:rPr lang="fi" sz="1100" dirty="0"/>
              <a:t>UArctic is a driver of internationalization and partnerships for higher education and research.</a:t>
            </a:r>
            <a:endParaRPr sz="1100" dirty="0"/>
          </a:p>
          <a:p>
            <a:pPr marL="0" lvl="0" indent="0" algn="l" rtl="0">
              <a:spcBef>
                <a:spcPts val="1200"/>
              </a:spcBef>
              <a:spcAft>
                <a:spcPts val="0"/>
              </a:spcAft>
              <a:buNone/>
            </a:pPr>
            <a:r>
              <a:rPr lang="fi" sz="1100" dirty="0"/>
              <a:t>UArctic recognizes our specific commitment towards northern Indigenous peoples, and respect for their cultures, languages, traditional knowledge, and world views.</a:t>
            </a:r>
            <a:endParaRPr sz="1100" dirty="0"/>
          </a:p>
          <a:p>
            <a:pPr marL="0" lvl="0" indent="0" algn="l" rtl="0">
              <a:spcBef>
                <a:spcPts val="1200"/>
              </a:spcBef>
              <a:spcAft>
                <a:spcPts val="1200"/>
              </a:spcAft>
              <a:buNone/>
            </a:pPr>
            <a:endParaRPr sz="1100" dirty="0"/>
          </a:p>
        </p:txBody>
      </p:sp>
      <p:sp>
        <p:nvSpPr>
          <p:cNvPr id="176" name="Google Shape;176;p24"/>
          <p:cNvSpPr txBox="1">
            <a:spLocks noGrp="1"/>
          </p:cNvSpPr>
          <p:nvPr>
            <p:ph type="body" idx="1"/>
          </p:nvPr>
        </p:nvSpPr>
        <p:spPr>
          <a:xfrm>
            <a:off x="4965300" y="1051075"/>
            <a:ext cx="3818700" cy="313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1100"/>
              <a:t>UArctic brings the voices and knowledge of our members to the global stage.</a:t>
            </a:r>
            <a:endParaRPr sz="1100"/>
          </a:p>
          <a:p>
            <a:pPr marL="0" lvl="0" indent="0" algn="l" rtl="0">
              <a:spcBef>
                <a:spcPts val="1200"/>
              </a:spcBef>
              <a:spcAft>
                <a:spcPts val="0"/>
              </a:spcAft>
              <a:buNone/>
            </a:pPr>
            <a:r>
              <a:rPr lang="fi" sz="1100"/>
              <a:t>UArctic supports knowledge-based decision-making at all levels, including key regional partners such as the Arctic Council, and the private sector.</a:t>
            </a:r>
            <a:endParaRPr sz="1100"/>
          </a:p>
          <a:p>
            <a:pPr marL="0" lvl="0" indent="0" algn="l" rtl="0">
              <a:spcBef>
                <a:spcPts val="1200"/>
              </a:spcBef>
              <a:spcAft>
                <a:spcPts val="0"/>
              </a:spcAft>
              <a:buNone/>
            </a:pPr>
            <a:r>
              <a:rPr lang="fi" sz="1100"/>
              <a:t>UArctic secures funding, maintains an efficient and distributed administration, and reports reliably on our activities.</a:t>
            </a:r>
            <a:endParaRPr sz="1100"/>
          </a:p>
          <a:p>
            <a:pPr marL="0" lvl="0" indent="0" algn="l" rtl="0">
              <a:spcBef>
                <a:spcPts val="1200"/>
              </a:spcBef>
              <a:spcAft>
                <a:spcPts val="0"/>
              </a:spcAft>
              <a:buNone/>
            </a:pPr>
            <a:r>
              <a:rPr lang="fi" sz="1100"/>
              <a:t>UArctic operates through trusted partnerships with other regional and global actors.</a:t>
            </a:r>
            <a:endParaRPr sz="1100"/>
          </a:p>
          <a:p>
            <a:pPr marL="0" lvl="0" indent="0" algn="l" rtl="0">
              <a:spcBef>
                <a:spcPts val="1200"/>
              </a:spcBef>
              <a:spcAft>
                <a:spcPts val="0"/>
              </a:spcAft>
              <a:buNone/>
            </a:pPr>
            <a:r>
              <a:rPr lang="fi" sz="1100"/>
              <a:t>UArctic is committed to minimizing the environmental impact of our operations while finding innovative ways to bring northerners together.</a:t>
            </a:r>
            <a:endParaRPr sz="1100"/>
          </a:p>
          <a:p>
            <a:pPr marL="0" lvl="0" indent="0" algn="l" rtl="0">
              <a:spcBef>
                <a:spcPts val="1200"/>
              </a:spcBef>
              <a:spcAft>
                <a:spcPts val="1200"/>
              </a:spcAft>
              <a:buNone/>
            </a:pPr>
            <a:endParaRPr sz="1100"/>
          </a:p>
        </p:txBody>
      </p:sp>
      <p:sp>
        <p:nvSpPr>
          <p:cNvPr id="177" name="Google Shape;177;p24"/>
          <p:cNvSpPr txBox="1"/>
          <p:nvPr/>
        </p:nvSpPr>
        <p:spPr>
          <a:xfrm>
            <a:off x="148775" y="980009"/>
            <a:ext cx="7590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3000">
                <a:solidFill>
                  <a:schemeClr val="dk1"/>
                </a:solidFill>
                <a:latin typeface="Open Sans ExtraBold"/>
                <a:ea typeface="Open Sans ExtraBold"/>
                <a:cs typeface="Open Sans ExtraBold"/>
                <a:sym typeface="Open Sans ExtraBold"/>
              </a:rPr>
              <a:t>1.</a:t>
            </a:r>
            <a:endParaRPr sz="3000">
              <a:solidFill>
                <a:schemeClr val="dk1"/>
              </a:solidFill>
              <a:latin typeface="Open Sans ExtraBold"/>
              <a:ea typeface="Open Sans ExtraBold"/>
              <a:cs typeface="Open Sans ExtraBold"/>
              <a:sym typeface="Open Sans ExtraBold"/>
            </a:endParaRPr>
          </a:p>
        </p:txBody>
      </p:sp>
      <p:sp>
        <p:nvSpPr>
          <p:cNvPr id="178" name="Google Shape;178;p24"/>
          <p:cNvSpPr txBox="1"/>
          <p:nvPr/>
        </p:nvSpPr>
        <p:spPr>
          <a:xfrm>
            <a:off x="148775" y="1626509"/>
            <a:ext cx="7590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3000">
                <a:solidFill>
                  <a:schemeClr val="dk1"/>
                </a:solidFill>
                <a:latin typeface="Open Sans ExtraBold"/>
                <a:ea typeface="Open Sans ExtraBold"/>
                <a:cs typeface="Open Sans ExtraBold"/>
                <a:sym typeface="Open Sans ExtraBold"/>
              </a:rPr>
              <a:t>2.</a:t>
            </a:r>
            <a:endParaRPr sz="3000">
              <a:solidFill>
                <a:schemeClr val="dk1"/>
              </a:solidFill>
              <a:latin typeface="Open Sans ExtraBold"/>
              <a:ea typeface="Open Sans ExtraBold"/>
              <a:cs typeface="Open Sans ExtraBold"/>
              <a:sym typeface="Open Sans ExtraBold"/>
            </a:endParaRPr>
          </a:p>
        </p:txBody>
      </p:sp>
      <p:sp>
        <p:nvSpPr>
          <p:cNvPr id="179" name="Google Shape;179;p24"/>
          <p:cNvSpPr txBox="1"/>
          <p:nvPr/>
        </p:nvSpPr>
        <p:spPr>
          <a:xfrm>
            <a:off x="148775" y="2273784"/>
            <a:ext cx="7590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3000">
                <a:solidFill>
                  <a:schemeClr val="dk1"/>
                </a:solidFill>
                <a:latin typeface="Open Sans ExtraBold"/>
                <a:ea typeface="Open Sans ExtraBold"/>
                <a:cs typeface="Open Sans ExtraBold"/>
                <a:sym typeface="Open Sans ExtraBold"/>
              </a:rPr>
              <a:t>3.</a:t>
            </a:r>
            <a:endParaRPr sz="3000">
              <a:solidFill>
                <a:schemeClr val="dk1"/>
              </a:solidFill>
              <a:latin typeface="Open Sans ExtraBold"/>
              <a:ea typeface="Open Sans ExtraBold"/>
              <a:cs typeface="Open Sans ExtraBold"/>
              <a:sym typeface="Open Sans ExtraBold"/>
            </a:endParaRPr>
          </a:p>
        </p:txBody>
      </p:sp>
      <p:sp>
        <p:nvSpPr>
          <p:cNvPr id="180" name="Google Shape;180;p24"/>
          <p:cNvSpPr txBox="1"/>
          <p:nvPr/>
        </p:nvSpPr>
        <p:spPr>
          <a:xfrm>
            <a:off x="148775" y="2921034"/>
            <a:ext cx="7590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3000">
                <a:solidFill>
                  <a:schemeClr val="dk1"/>
                </a:solidFill>
                <a:latin typeface="Open Sans ExtraBold"/>
                <a:ea typeface="Open Sans ExtraBold"/>
                <a:cs typeface="Open Sans ExtraBold"/>
                <a:sym typeface="Open Sans ExtraBold"/>
              </a:rPr>
              <a:t>4.</a:t>
            </a:r>
            <a:endParaRPr sz="3000">
              <a:solidFill>
                <a:schemeClr val="dk1"/>
              </a:solidFill>
              <a:latin typeface="Open Sans ExtraBold"/>
              <a:ea typeface="Open Sans ExtraBold"/>
              <a:cs typeface="Open Sans ExtraBold"/>
              <a:sym typeface="Open Sans ExtraBold"/>
            </a:endParaRPr>
          </a:p>
        </p:txBody>
      </p:sp>
      <p:sp>
        <p:nvSpPr>
          <p:cNvPr id="181" name="Google Shape;181;p24"/>
          <p:cNvSpPr txBox="1"/>
          <p:nvPr/>
        </p:nvSpPr>
        <p:spPr>
          <a:xfrm>
            <a:off x="148775" y="3568309"/>
            <a:ext cx="7590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3000">
                <a:solidFill>
                  <a:schemeClr val="dk1"/>
                </a:solidFill>
                <a:latin typeface="Open Sans ExtraBold"/>
                <a:ea typeface="Open Sans ExtraBold"/>
                <a:cs typeface="Open Sans ExtraBold"/>
                <a:sym typeface="Open Sans ExtraBold"/>
              </a:rPr>
              <a:t>5.</a:t>
            </a:r>
            <a:endParaRPr sz="3000">
              <a:solidFill>
                <a:schemeClr val="dk1"/>
              </a:solidFill>
              <a:latin typeface="Open Sans ExtraBold"/>
              <a:ea typeface="Open Sans ExtraBold"/>
              <a:cs typeface="Open Sans ExtraBold"/>
              <a:sym typeface="Open Sans ExtraBold"/>
            </a:endParaRPr>
          </a:p>
        </p:txBody>
      </p:sp>
      <p:sp>
        <p:nvSpPr>
          <p:cNvPr id="182" name="Google Shape;182;p24"/>
          <p:cNvSpPr txBox="1"/>
          <p:nvPr/>
        </p:nvSpPr>
        <p:spPr>
          <a:xfrm>
            <a:off x="4355360" y="980009"/>
            <a:ext cx="7590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3000">
                <a:solidFill>
                  <a:schemeClr val="dk1"/>
                </a:solidFill>
                <a:latin typeface="Open Sans ExtraBold"/>
                <a:ea typeface="Open Sans ExtraBold"/>
                <a:cs typeface="Open Sans ExtraBold"/>
                <a:sym typeface="Open Sans ExtraBold"/>
              </a:rPr>
              <a:t>6.</a:t>
            </a:r>
            <a:endParaRPr sz="3000">
              <a:solidFill>
                <a:schemeClr val="dk1"/>
              </a:solidFill>
              <a:latin typeface="Open Sans ExtraBold"/>
              <a:ea typeface="Open Sans ExtraBold"/>
              <a:cs typeface="Open Sans ExtraBold"/>
              <a:sym typeface="Open Sans ExtraBold"/>
            </a:endParaRPr>
          </a:p>
        </p:txBody>
      </p:sp>
      <p:sp>
        <p:nvSpPr>
          <p:cNvPr id="183" name="Google Shape;183;p24"/>
          <p:cNvSpPr txBox="1"/>
          <p:nvPr/>
        </p:nvSpPr>
        <p:spPr>
          <a:xfrm>
            <a:off x="4355360" y="1626509"/>
            <a:ext cx="7590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3000">
                <a:solidFill>
                  <a:schemeClr val="dk1"/>
                </a:solidFill>
                <a:latin typeface="Open Sans ExtraBold"/>
                <a:ea typeface="Open Sans ExtraBold"/>
                <a:cs typeface="Open Sans ExtraBold"/>
                <a:sym typeface="Open Sans ExtraBold"/>
              </a:rPr>
              <a:t>7.</a:t>
            </a:r>
            <a:endParaRPr sz="3000">
              <a:solidFill>
                <a:schemeClr val="dk1"/>
              </a:solidFill>
              <a:latin typeface="Open Sans ExtraBold"/>
              <a:ea typeface="Open Sans ExtraBold"/>
              <a:cs typeface="Open Sans ExtraBold"/>
              <a:sym typeface="Open Sans ExtraBold"/>
            </a:endParaRPr>
          </a:p>
        </p:txBody>
      </p:sp>
      <p:sp>
        <p:nvSpPr>
          <p:cNvPr id="184" name="Google Shape;184;p24"/>
          <p:cNvSpPr txBox="1"/>
          <p:nvPr/>
        </p:nvSpPr>
        <p:spPr>
          <a:xfrm>
            <a:off x="4355360" y="2273784"/>
            <a:ext cx="7590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3000">
                <a:solidFill>
                  <a:schemeClr val="dk1"/>
                </a:solidFill>
                <a:latin typeface="Open Sans ExtraBold"/>
                <a:ea typeface="Open Sans ExtraBold"/>
                <a:cs typeface="Open Sans ExtraBold"/>
                <a:sym typeface="Open Sans ExtraBold"/>
              </a:rPr>
              <a:t>8.</a:t>
            </a:r>
            <a:endParaRPr sz="3000">
              <a:solidFill>
                <a:schemeClr val="dk1"/>
              </a:solidFill>
              <a:latin typeface="Open Sans ExtraBold"/>
              <a:ea typeface="Open Sans ExtraBold"/>
              <a:cs typeface="Open Sans ExtraBold"/>
              <a:sym typeface="Open Sans ExtraBold"/>
            </a:endParaRPr>
          </a:p>
        </p:txBody>
      </p:sp>
      <p:sp>
        <p:nvSpPr>
          <p:cNvPr id="185" name="Google Shape;185;p24"/>
          <p:cNvSpPr txBox="1"/>
          <p:nvPr/>
        </p:nvSpPr>
        <p:spPr>
          <a:xfrm>
            <a:off x="4355360" y="2921034"/>
            <a:ext cx="7590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3000">
                <a:solidFill>
                  <a:schemeClr val="dk1"/>
                </a:solidFill>
                <a:latin typeface="Open Sans ExtraBold"/>
                <a:ea typeface="Open Sans ExtraBold"/>
                <a:cs typeface="Open Sans ExtraBold"/>
                <a:sym typeface="Open Sans ExtraBold"/>
              </a:rPr>
              <a:t>9.</a:t>
            </a:r>
            <a:endParaRPr sz="3000">
              <a:solidFill>
                <a:schemeClr val="dk1"/>
              </a:solidFill>
              <a:latin typeface="Open Sans ExtraBold"/>
              <a:ea typeface="Open Sans ExtraBold"/>
              <a:cs typeface="Open Sans ExtraBold"/>
              <a:sym typeface="Open Sans ExtraBold"/>
            </a:endParaRPr>
          </a:p>
        </p:txBody>
      </p:sp>
      <p:sp>
        <p:nvSpPr>
          <p:cNvPr id="186" name="Google Shape;186;p24"/>
          <p:cNvSpPr txBox="1"/>
          <p:nvPr/>
        </p:nvSpPr>
        <p:spPr>
          <a:xfrm>
            <a:off x="4355360" y="3568309"/>
            <a:ext cx="7590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3000">
                <a:solidFill>
                  <a:schemeClr val="dk1"/>
                </a:solidFill>
                <a:latin typeface="Open Sans ExtraBold"/>
                <a:ea typeface="Open Sans ExtraBold"/>
                <a:cs typeface="Open Sans ExtraBold"/>
                <a:sym typeface="Open Sans ExtraBold"/>
              </a:rPr>
              <a:t>10.</a:t>
            </a:r>
            <a:endParaRPr sz="3000">
              <a:solidFill>
                <a:schemeClr val="dk1"/>
              </a:solidFill>
              <a:latin typeface="Open Sans ExtraBold"/>
              <a:ea typeface="Open Sans ExtraBold"/>
              <a:cs typeface="Open Sans ExtraBold"/>
              <a:sym typeface="Open Sans ExtraBold"/>
            </a:endParaRPr>
          </a:p>
        </p:txBody>
      </p:sp>
      <p:sp>
        <p:nvSpPr>
          <p:cNvPr id="15" name="Google Shape;166;p23">
            <a:extLst>
              <a:ext uri="{FF2B5EF4-FFF2-40B4-BE49-F238E27FC236}">
                <a16:creationId xmlns:a16="http://schemas.microsoft.com/office/drawing/2014/main" id="{4008BF78-BECC-43C4-B959-E2B085141BF1}"/>
              </a:ext>
            </a:extLst>
          </p:cNvPr>
          <p:cNvSpPr txBox="1">
            <a:spLocks noGrp="1"/>
          </p:cNvSpPr>
          <p:nvPr>
            <p:ph type="title"/>
          </p:nvPr>
        </p:nvSpPr>
        <p:spPr>
          <a:xfrm>
            <a:off x="2249360" y="-64107"/>
            <a:ext cx="4212000" cy="1173600"/>
          </a:xfrm>
          <a:prstGeom prst="rect">
            <a:avLst/>
          </a:prstGeom>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fi" sz="2800" b="1" dirty="0">
                <a:latin typeface="Open Sans"/>
                <a:ea typeface="Open Sans"/>
                <a:cs typeface="Open Sans"/>
                <a:sym typeface="Open Sans"/>
              </a:rPr>
              <a:t>How UArctic Operates</a:t>
            </a:r>
            <a:endParaRPr sz="2800" b="1" dirty="0">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200"/>
                                        <p:tgtEl>
                                          <p:spTgt spid="177"/>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178"/>
                                        </p:tgtEl>
                                        <p:attrNameLst>
                                          <p:attrName>style.visibility</p:attrName>
                                        </p:attrNameLst>
                                      </p:cBhvr>
                                      <p:to>
                                        <p:strVal val="visible"/>
                                      </p:to>
                                    </p:set>
                                    <p:animEffect transition="in" filter="fade">
                                      <p:cBhvr>
                                        <p:cTn id="11" dur="200"/>
                                        <p:tgtEl>
                                          <p:spTgt spid="178"/>
                                        </p:tgtEl>
                                      </p:cBhvr>
                                    </p:animEffect>
                                  </p:childTnLst>
                                </p:cTn>
                              </p:par>
                            </p:childTnLst>
                          </p:cTn>
                        </p:par>
                        <p:par>
                          <p:cTn id="12" fill="hold">
                            <p:stCondLst>
                              <p:cond delay="400"/>
                            </p:stCondLst>
                            <p:childTnLst>
                              <p:par>
                                <p:cTn id="13" presetID="10" presetClass="entr" presetSubtype="0" fill="hold" nodeType="afterEffect">
                                  <p:stCondLst>
                                    <p:cond delay="0"/>
                                  </p:stCondLst>
                                  <p:childTnLst>
                                    <p:set>
                                      <p:cBhvr>
                                        <p:cTn id="14" dur="1" fill="hold">
                                          <p:stCondLst>
                                            <p:cond delay="0"/>
                                          </p:stCondLst>
                                        </p:cTn>
                                        <p:tgtEl>
                                          <p:spTgt spid="179"/>
                                        </p:tgtEl>
                                        <p:attrNameLst>
                                          <p:attrName>style.visibility</p:attrName>
                                        </p:attrNameLst>
                                      </p:cBhvr>
                                      <p:to>
                                        <p:strVal val="visible"/>
                                      </p:to>
                                    </p:set>
                                    <p:animEffect transition="in" filter="fade">
                                      <p:cBhvr>
                                        <p:cTn id="15" dur="200"/>
                                        <p:tgtEl>
                                          <p:spTgt spid="179"/>
                                        </p:tgtEl>
                                      </p:cBhvr>
                                    </p:animEffect>
                                  </p:childTnLst>
                                </p:cTn>
                              </p:par>
                            </p:childTnLst>
                          </p:cTn>
                        </p:par>
                        <p:par>
                          <p:cTn id="16" fill="hold">
                            <p:stCondLst>
                              <p:cond delay="600"/>
                            </p:stCondLst>
                            <p:childTnLst>
                              <p:par>
                                <p:cTn id="17" presetID="10" presetClass="entr" presetSubtype="0" fill="hold" nodeType="afterEffect">
                                  <p:stCondLst>
                                    <p:cond delay="0"/>
                                  </p:stCondLst>
                                  <p:childTnLst>
                                    <p:set>
                                      <p:cBhvr>
                                        <p:cTn id="18" dur="1" fill="hold">
                                          <p:stCondLst>
                                            <p:cond delay="0"/>
                                          </p:stCondLst>
                                        </p:cTn>
                                        <p:tgtEl>
                                          <p:spTgt spid="180"/>
                                        </p:tgtEl>
                                        <p:attrNameLst>
                                          <p:attrName>style.visibility</p:attrName>
                                        </p:attrNameLst>
                                      </p:cBhvr>
                                      <p:to>
                                        <p:strVal val="visible"/>
                                      </p:to>
                                    </p:set>
                                    <p:animEffect transition="in" filter="fade">
                                      <p:cBhvr>
                                        <p:cTn id="19" dur="200"/>
                                        <p:tgtEl>
                                          <p:spTgt spid="180"/>
                                        </p:tgtEl>
                                      </p:cBhvr>
                                    </p:animEffect>
                                  </p:childTnLst>
                                </p:cTn>
                              </p:par>
                            </p:childTnLst>
                          </p:cTn>
                        </p:par>
                        <p:par>
                          <p:cTn id="20" fill="hold">
                            <p:stCondLst>
                              <p:cond delay="800"/>
                            </p:stCondLst>
                            <p:childTnLst>
                              <p:par>
                                <p:cTn id="21" presetID="10" presetClass="entr" presetSubtype="0" fill="hold" nodeType="afterEffect">
                                  <p:stCondLst>
                                    <p:cond delay="0"/>
                                  </p:stCondLst>
                                  <p:childTnLst>
                                    <p:set>
                                      <p:cBhvr>
                                        <p:cTn id="22" dur="1" fill="hold">
                                          <p:stCondLst>
                                            <p:cond delay="0"/>
                                          </p:stCondLst>
                                        </p:cTn>
                                        <p:tgtEl>
                                          <p:spTgt spid="181"/>
                                        </p:tgtEl>
                                        <p:attrNameLst>
                                          <p:attrName>style.visibility</p:attrName>
                                        </p:attrNameLst>
                                      </p:cBhvr>
                                      <p:to>
                                        <p:strVal val="visible"/>
                                      </p:to>
                                    </p:set>
                                    <p:animEffect transition="in" filter="fade">
                                      <p:cBhvr>
                                        <p:cTn id="23" dur="200"/>
                                        <p:tgtEl>
                                          <p:spTgt spid="181"/>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82"/>
                                        </p:tgtEl>
                                        <p:attrNameLst>
                                          <p:attrName>style.visibility</p:attrName>
                                        </p:attrNameLst>
                                      </p:cBhvr>
                                      <p:to>
                                        <p:strVal val="visible"/>
                                      </p:to>
                                    </p:set>
                                    <p:animEffect transition="in" filter="fade">
                                      <p:cBhvr>
                                        <p:cTn id="27" dur="200"/>
                                        <p:tgtEl>
                                          <p:spTgt spid="182"/>
                                        </p:tgtEl>
                                      </p:cBhvr>
                                    </p:animEffect>
                                  </p:childTnLst>
                                </p:cTn>
                              </p:par>
                            </p:childTnLst>
                          </p:cTn>
                        </p:par>
                        <p:par>
                          <p:cTn id="28" fill="hold">
                            <p:stCondLst>
                              <p:cond delay="1200"/>
                            </p:stCondLst>
                            <p:childTnLst>
                              <p:par>
                                <p:cTn id="29" presetID="10" presetClass="entr" presetSubtype="0" fill="hold" nodeType="afterEffect">
                                  <p:stCondLst>
                                    <p:cond delay="0"/>
                                  </p:stCondLst>
                                  <p:childTnLst>
                                    <p:set>
                                      <p:cBhvr>
                                        <p:cTn id="30" dur="1" fill="hold">
                                          <p:stCondLst>
                                            <p:cond delay="0"/>
                                          </p:stCondLst>
                                        </p:cTn>
                                        <p:tgtEl>
                                          <p:spTgt spid="183"/>
                                        </p:tgtEl>
                                        <p:attrNameLst>
                                          <p:attrName>style.visibility</p:attrName>
                                        </p:attrNameLst>
                                      </p:cBhvr>
                                      <p:to>
                                        <p:strVal val="visible"/>
                                      </p:to>
                                    </p:set>
                                    <p:animEffect transition="in" filter="fade">
                                      <p:cBhvr>
                                        <p:cTn id="31" dur="200"/>
                                        <p:tgtEl>
                                          <p:spTgt spid="183"/>
                                        </p:tgtEl>
                                      </p:cBhvr>
                                    </p:animEffect>
                                  </p:childTnLst>
                                </p:cTn>
                              </p:par>
                            </p:childTnLst>
                          </p:cTn>
                        </p:par>
                        <p:par>
                          <p:cTn id="32" fill="hold">
                            <p:stCondLst>
                              <p:cond delay="1400"/>
                            </p:stCondLst>
                            <p:childTnLst>
                              <p:par>
                                <p:cTn id="33" presetID="10" presetClass="entr" presetSubtype="0" fill="hold" nodeType="afterEffect">
                                  <p:stCondLst>
                                    <p:cond delay="0"/>
                                  </p:stCondLst>
                                  <p:childTnLst>
                                    <p:set>
                                      <p:cBhvr>
                                        <p:cTn id="34" dur="1" fill="hold">
                                          <p:stCondLst>
                                            <p:cond delay="0"/>
                                          </p:stCondLst>
                                        </p:cTn>
                                        <p:tgtEl>
                                          <p:spTgt spid="184"/>
                                        </p:tgtEl>
                                        <p:attrNameLst>
                                          <p:attrName>style.visibility</p:attrName>
                                        </p:attrNameLst>
                                      </p:cBhvr>
                                      <p:to>
                                        <p:strVal val="visible"/>
                                      </p:to>
                                    </p:set>
                                    <p:animEffect transition="in" filter="fade">
                                      <p:cBhvr>
                                        <p:cTn id="35" dur="200"/>
                                        <p:tgtEl>
                                          <p:spTgt spid="184"/>
                                        </p:tgtEl>
                                      </p:cBhvr>
                                    </p:animEffect>
                                  </p:childTnLst>
                                </p:cTn>
                              </p:par>
                            </p:childTnLst>
                          </p:cTn>
                        </p:par>
                        <p:par>
                          <p:cTn id="36" fill="hold">
                            <p:stCondLst>
                              <p:cond delay="1600"/>
                            </p:stCondLst>
                            <p:childTnLst>
                              <p:par>
                                <p:cTn id="37" presetID="10" presetClass="entr" presetSubtype="0" fill="hold" nodeType="afterEffect">
                                  <p:stCondLst>
                                    <p:cond delay="0"/>
                                  </p:stCondLst>
                                  <p:childTnLst>
                                    <p:set>
                                      <p:cBhvr>
                                        <p:cTn id="38" dur="1" fill="hold">
                                          <p:stCondLst>
                                            <p:cond delay="0"/>
                                          </p:stCondLst>
                                        </p:cTn>
                                        <p:tgtEl>
                                          <p:spTgt spid="185"/>
                                        </p:tgtEl>
                                        <p:attrNameLst>
                                          <p:attrName>style.visibility</p:attrName>
                                        </p:attrNameLst>
                                      </p:cBhvr>
                                      <p:to>
                                        <p:strVal val="visible"/>
                                      </p:to>
                                    </p:set>
                                    <p:animEffect transition="in" filter="fade">
                                      <p:cBhvr>
                                        <p:cTn id="39" dur="200"/>
                                        <p:tgtEl>
                                          <p:spTgt spid="185"/>
                                        </p:tgtEl>
                                      </p:cBhvr>
                                    </p:animEffect>
                                  </p:childTnLst>
                                </p:cTn>
                              </p:par>
                            </p:childTnLst>
                          </p:cTn>
                        </p:par>
                        <p:par>
                          <p:cTn id="40" fill="hold">
                            <p:stCondLst>
                              <p:cond delay="1800"/>
                            </p:stCondLst>
                            <p:childTnLst>
                              <p:par>
                                <p:cTn id="41" presetID="10" presetClass="entr" presetSubtype="0" fill="hold" nodeType="afterEffect">
                                  <p:stCondLst>
                                    <p:cond delay="0"/>
                                  </p:stCondLst>
                                  <p:childTnLst>
                                    <p:set>
                                      <p:cBhvr>
                                        <p:cTn id="42" dur="1" fill="hold">
                                          <p:stCondLst>
                                            <p:cond delay="0"/>
                                          </p:stCondLst>
                                        </p:cTn>
                                        <p:tgtEl>
                                          <p:spTgt spid="186"/>
                                        </p:tgtEl>
                                        <p:attrNameLst>
                                          <p:attrName>style.visibility</p:attrName>
                                        </p:attrNameLst>
                                      </p:cBhvr>
                                      <p:to>
                                        <p:strVal val="visible"/>
                                      </p:to>
                                    </p:set>
                                    <p:animEffect transition="in" filter="fade">
                                      <p:cBhvr>
                                        <p:cTn id="43" dur="200"/>
                                        <p:tgtEl>
                                          <p:spTgt spid="186"/>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175"/>
                                        </p:tgtEl>
                                        <p:attrNameLst>
                                          <p:attrName>style.visibility</p:attrName>
                                        </p:attrNameLst>
                                      </p:cBhvr>
                                      <p:to>
                                        <p:strVal val="visible"/>
                                      </p:to>
                                    </p:set>
                                    <p:animEffect transition="in" filter="fade">
                                      <p:cBhvr>
                                        <p:cTn id="47" dur="1000"/>
                                        <p:tgtEl>
                                          <p:spTgt spid="175"/>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176"/>
                                        </p:tgtEl>
                                        <p:attrNameLst>
                                          <p:attrName>style.visibility</p:attrName>
                                        </p:attrNameLst>
                                      </p:cBhvr>
                                      <p:to>
                                        <p:strVal val="visible"/>
                                      </p:to>
                                    </p:set>
                                    <p:animEffect transition="in" filter="fade">
                                      <p:cBhvr>
                                        <p:cTn id="51" dur="1000"/>
                                        <p:tgtEl>
                                          <p:spTgt spid="176"/>
                                        </p:tgtEl>
                                      </p:cBhvr>
                                    </p:animEffect>
                                  </p:childTnLst>
                                </p:cTn>
                              </p:par>
                            </p:childTnLst>
                          </p:cTn>
                        </p:par>
                        <p:par>
                          <p:cTn id="52" fill="hold">
                            <p:stCondLst>
                              <p:cond delay="4000"/>
                            </p:stCondLst>
                            <p:childTnLst>
                              <p:par>
                                <p:cTn id="53" presetID="10"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0"/>
        <p:cNvGrpSpPr/>
        <p:nvPr/>
      </p:nvGrpSpPr>
      <p:grpSpPr>
        <a:xfrm>
          <a:off x="0" y="0"/>
          <a:ext cx="0" cy="0"/>
          <a:chOff x="0" y="0"/>
          <a:chExt cx="0" cy="0"/>
        </a:xfrm>
      </p:grpSpPr>
      <p:sp>
        <p:nvSpPr>
          <p:cNvPr id="191" name="Google Shape;191;p25"/>
          <p:cNvSpPr txBox="1">
            <a:spLocks noGrp="1"/>
          </p:cNvSpPr>
          <p:nvPr>
            <p:ph type="ctrTitle"/>
          </p:nvPr>
        </p:nvSpPr>
        <p:spPr>
          <a:xfrm>
            <a:off x="360000" y="744575"/>
            <a:ext cx="8424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i" b="1" dirty="0"/>
              <a:t>Thank you!</a:t>
            </a:r>
            <a:endParaRPr b="1" dirty="0">
              <a:solidFill>
                <a:schemeClr val="lt1"/>
              </a:solidFill>
            </a:endParaRPr>
          </a:p>
        </p:txBody>
      </p:sp>
      <p:sp>
        <p:nvSpPr>
          <p:cNvPr id="192" name="Google Shape;192;p25"/>
          <p:cNvSpPr txBox="1">
            <a:spLocks noGrp="1"/>
          </p:cNvSpPr>
          <p:nvPr>
            <p:ph type="subTitle" idx="1"/>
          </p:nvPr>
        </p:nvSpPr>
        <p:spPr>
          <a:xfrm>
            <a:off x="360000" y="2834125"/>
            <a:ext cx="8424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
              <a:t>Want to know more? </a:t>
            </a:r>
            <a:endParaRPr/>
          </a:p>
          <a:p>
            <a:pPr marL="0" lvl="0" indent="0" algn="ctr" rtl="0">
              <a:spcBef>
                <a:spcPts val="0"/>
              </a:spcBef>
              <a:spcAft>
                <a:spcPts val="0"/>
              </a:spcAft>
              <a:buNone/>
            </a:pPr>
            <a:r>
              <a:rPr lang="fi">
                <a:solidFill>
                  <a:schemeClr val="hlink"/>
                </a:solidFill>
                <a:uFill>
                  <a:noFill/>
                </a:uFill>
                <a:hlinkClick r:id="rId3"/>
              </a:rPr>
              <a:t>uarctic.org</a:t>
            </a:r>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96"/>
        <p:cNvGrpSpPr/>
        <p:nvPr/>
      </p:nvGrpSpPr>
      <p:grpSpPr>
        <a:xfrm>
          <a:off x="0" y="0"/>
          <a:ext cx="0" cy="0"/>
          <a:chOff x="0" y="0"/>
          <a:chExt cx="0" cy="0"/>
        </a:xfrm>
      </p:grpSpPr>
      <p:sp>
        <p:nvSpPr>
          <p:cNvPr id="197" name="Google Shape;197;p26"/>
          <p:cNvSpPr txBox="1">
            <a:spLocks noGrp="1"/>
          </p:cNvSpPr>
          <p:nvPr>
            <p:ph type="ctrTitle"/>
          </p:nvPr>
        </p:nvSpPr>
        <p:spPr>
          <a:xfrm>
            <a:off x="360000" y="744575"/>
            <a:ext cx="8424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i">
                <a:solidFill>
                  <a:schemeClr val="dk1"/>
                </a:solidFill>
              </a:rPr>
              <a:t>Template &amp; Materials </a:t>
            </a:r>
            <a:endParaRPr>
              <a:solidFill>
                <a:schemeClr val="dk1"/>
              </a:solidFill>
            </a:endParaRPr>
          </a:p>
        </p:txBody>
      </p:sp>
      <p:sp>
        <p:nvSpPr>
          <p:cNvPr id="198" name="Google Shape;198;p26"/>
          <p:cNvSpPr txBox="1">
            <a:spLocks noGrp="1"/>
          </p:cNvSpPr>
          <p:nvPr>
            <p:ph type="subTitle" idx="1"/>
          </p:nvPr>
        </p:nvSpPr>
        <p:spPr>
          <a:xfrm>
            <a:off x="360000" y="2834125"/>
            <a:ext cx="8424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
                <a:solidFill>
                  <a:schemeClr val="dk1"/>
                </a:solidFill>
              </a:rPr>
              <a:t>(Without slide animations)</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202"/>
        <p:cNvGrpSpPr/>
        <p:nvPr/>
      </p:nvGrpSpPr>
      <p:grpSpPr>
        <a:xfrm>
          <a:off x="0" y="0"/>
          <a:ext cx="0" cy="0"/>
          <a:chOff x="0" y="0"/>
          <a:chExt cx="0" cy="0"/>
        </a:xfrm>
      </p:grpSpPr>
      <p:pic>
        <p:nvPicPr>
          <p:cNvPr id="203" name="Google Shape;203;p27"/>
          <p:cNvPicPr preferRelativeResize="0"/>
          <p:nvPr/>
        </p:nvPicPr>
        <p:blipFill>
          <a:blip r:embed="rId3">
            <a:alphaModFix/>
          </a:blip>
          <a:stretch>
            <a:fillRect/>
          </a:stretch>
        </p:blipFill>
        <p:spPr>
          <a:xfrm>
            <a:off x="4184961" y="2637277"/>
            <a:ext cx="828514" cy="828511"/>
          </a:xfrm>
          <a:prstGeom prst="rect">
            <a:avLst/>
          </a:prstGeom>
          <a:noFill/>
          <a:ln>
            <a:noFill/>
          </a:ln>
        </p:spPr>
      </p:pic>
      <p:pic>
        <p:nvPicPr>
          <p:cNvPr id="204" name="Google Shape;204;p27"/>
          <p:cNvPicPr preferRelativeResize="0"/>
          <p:nvPr/>
        </p:nvPicPr>
        <p:blipFill>
          <a:blip r:embed="rId4">
            <a:alphaModFix/>
          </a:blip>
          <a:stretch>
            <a:fillRect/>
          </a:stretch>
        </p:blipFill>
        <p:spPr>
          <a:xfrm>
            <a:off x="784288" y="3822543"/>
            <a:ext cx="724051" cy="724051"/>
          </a:xfrm>
          <a:prstGeom prst="rect">
            <a:avLst/>
          </a:prstGeom>
          <a:noFill/>
          <a:ln>
            <a:noFill/>
          </a:ln>
        </p:spPr>
      </p:pic>
      <p:pic>
        <p:nvPicPr>
          <p:cNvPr id="205" name="Google Shape;205;p27"/>
          <p:cNvPicPr preferRelativeResize="0"/>
          <p:nvPr/>
        </p:nvPicPr>
        <p:blipFill>
          <a:blip r:embed="rId5">
            <a:alphaModFix/>
          </a:blip>
          <a:stretch>
            <a:fillRect/>
          </a:stretch>
        </p:blipFill>
        <p:spPr>
          <a:xfrm>
            <a:off x="845626" y="2682221"/>
            <a:ext cx="661975" cy="661932"/>
          </a:xfrm>
          <a:prstGeom prst="rect">
            <a:avLst/>
          </a:prstGeom>
          <a:noFill/>
          <a:ln>
            <a:noFill/>
          </a:ln>
        </p:spPr>
      </p:pic>
      <p:pic>
        <p:nvPicPr>
          <p:cNvPr id="206" name="Google Shape;206;p27"/>
          <p:cNvPicPr preferRelativeResize="0"/>
          <p:nvPr/>
        </p:nvPicPr>
        <p:blipFill>
          <a:blip r:embed="rId6">
            <a:alphaModFix/>
          </a:blip>
          <a:stretch>
            <a:fillRect/>
          </a:stretch>
        </p:blipFill>
        <p:spPr>
          <a:xfrm>
            <a:off x="2499897" y="2627005"/>
            <a:ext cx="692731" cy="692709"/>
          </a:xfrm>
          <a:prstGeom prst="rect">
            <a:avLst/>
          </a:prstGeom>
          <a:noFill/>
          <a:ln>
            <a:noFill/>
          </a:ln>
        </p:spPr>
      </p:pic>
      <p:pic>
        <p:nvPicPr>
          <p:cNvPr id="207" name="Google Shape;207;p27"/>
          <p:cNvPicPr preferRelativeResize="0"/>
          <p:nvPr/>
        </p:nvPicPr>
        <p:blipFill>
          <a:blip r:embed="rId7">
            <a:alphaModFix/>
          </a:blip>
          <a:stretch>
            <a:fillRect/>
          </a:stretch>
        </p:blipFill>
        <p:spPr>
          <a:xfrm>
            <a:off x="4208627" y="1535825"/>
            <a:ext cx="781180" cy="781178"/>
          </a:xfrm>
          <a:prstGeom prst="rect">
            <a:avLst/>
          </a:prstGeom>
          <a:noFill/>
          <a:ln>
            <a:noFill/>
          </a:ln>
        </p:spPr>
      </p:pic>
      <p:pic>
        <p:nvPicPr>
          <p:cNvPr id="208" name="Google Shape;208;p27"/>
          <p:cNvPicPr preferRelativeResize="0"/>
          <p:nvPr/>
        </p:nvPicPr>
        <p:blipFill>
          <a:blip r:embed="rId8">
            <a:alphaModFix/>
          </a:blip>
          <a:stretch>
            <a:fillRect/>
          </a:stretch>
        </p:blipFill>
        <p:spPr>
          <a:xfrm>
            <a:off x="5975033" y="2642383"/>
            <a:ext cx="661978" cy="661956"/>
          </a:xfrm>
          <a:prstGeom prst="rect">
            <a:avLst/>
          </a:prstGeom>
          <a:noFill/>
          <a:ln>
            <a:noFill/>
          </a:ln>
        </p:spPr>
      </p:pic>
      <p:pic>
        <p:nvPicPr>
          <p:cNvPr id="209" name="Google Shape;209;p27"/>
          <p:cNvPicPr preferRelativeResize="0"/>
          <p:nvPr/>
        </p:nvPicPr>
        <p:blipFill>
          <a:blip r:embed="rId9">
            <a:alphaModFix/>
          </a:blip>
          <a:stretch>
            <a:fillRect/>
          </a:stretch>
        </p:blipFill>
        <p:spPr>
          <a:xfrm>
            <a:off x="5943993" y="1588989"/>
            <a:ext cx="724059" cy="724056"/>
          </a:xfrm>
          <a:prstGeom prst="rect">
            <a:avLst/>
          </a:prstGeom>
          <a:noFill/>
          <a:ln>
            <a:noFill/>
          </a:ln>
        </p:spPr>
      </p:pic>
      <p:pic>
        <p:nvPicPr>
          <p:cNvPr id="210" name="Google Shape;210;p27"/>
          <p:cNvPicPr preferRelativeResize="0"/>
          <p:nvPr/>
        </p:nvPicPr>
        <p:blipFill>
          <a:blip r:embed="rId10">
            <a:alphaModFix/>
          </a:blip>
          <a:stretch>
            <a:fillRect/>
          </a:stretch>
        </p:blipFill>
        <p:spPr>
          <a:xfrm>
            <a:off x="5959657" y="3879544"/>
            <a:ext cx="692731" cy="692709"/>
          </a:xfrm>
          <a:prstGeom prst="rect">
            <a:avLst/>
          </a:prstGeom>
          <a:noFill/>
          <a:ln>
            <a:noFill/>
          </a:ln>
        </p:spPr>
      </p:pic>
      <p:pic>
        <p:nvPicPr>
          <p:cNvPr id="211" name="Google Shape;211;p27"/>
          <p:cNvPicPr preferRelativeResize="0"/>
          <p:nvPr/>
        </p:nvPicPr>
        <p:blipFill>
          <a:blip r:embed="rId11">
            <a:alphaModFix/>
          </a:blip>
          <a:stretch>
            <a:fillRect/>
          </a:stretch>
        </p:blipFill>
        <p:spPr>
          <a:xfrm>
            <a:off x="4208627" y="3805935"/>
            <a:ext cx="781180" cy="781159"/>
          </a:xfrm>
          <a:prstGeom prst="rect">
            <a:avLst/>
          </a:prstGeom>
          <a:noFill/>
          <a:ln>
            <a:noFill/>
          </a:ln>
        </p:spPr>
      </p:pic>
      <p:pic>
        <p:nvPicPr>
          <p:cNvPr id="212" name="Google Shape;212;p27"/>
          <p:cNvPicPr preferRelativeResize="0"/>
          <p:nvPr/>
        </p:nvPicPr>
        <p:blipFill>
          <a:blip r:embed="rId12">
            <a:alphaModFix/>
          </a:blip>
          <a:stretch>
            <a:fillRect/>
          </a:stretch>
        </p:blipFill>
        <p:spPr>
          <a:xfrm>
            <a:off x="2484233" y="3864158"/>
            <a:ext cx="724059" cy="724035"/>
          </a:xfrm>
          <a:prstGeom prst="rect">
            <a:avLst/>
          </a:prstGeom>
          <a:noFill/>
          <a:ln>
            <a:noFill/>
          </a:ln>
        </p:spPr>
      </p:pic>
      <p:pic>
        <p:nvPicPr>
          <p:cNvPr id="213" name="Google Shape;213;p27"/>
          <p:cNvPicPr preferRelativeResize="0"/>
          <p:nvPr/>
        </p:nvPicPr>
        <p:blipFill>
          <a:blip r:embed="rId13">
            <a:alphaModFix/>
          </a:blip>
          <a:stretch>
            <a:fillRect/>
          </a:stretch>
        </p:blipFill>
        <p:spPr>
          <a:xfrm>
            <a:off x="755721" y="274250"/>
            <a:ext cx="781180" cy="781159"/>
          </a:xfrm>
          <a:prstGeom prst="rect">
            <a:avLst/>
          </a:prstGeom>
          <a:noFill/>
          <a:ln>
            <a:noFill/>
          </a:ln>
        </p:spPr>
      </p:pic>
      <p:sp>
        <p:nvSpPr>
          <p:cNvPr id="214" name="Google Shape;214;p27"/>
          <p:cNvSpPr txBox="1"/>
          <p:nvPr/>
        </p:nvSpPr>
        <p:spPr>
          <a:xfrm>
            <a:off x="588611" y="984125"/>
            <a:ext cx="11154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800" b="1">
                <a:solidFill>
                  <a:schemeClr val="dk1"/>
                </a:solidFill>
                <a:latin typeface="Roboto Mono"/>
                <a:ea typeface="Roboto Mono"/>
                <a:cs typeface="Roboto Mono"/>
                <a:sym typeface="Roboto Mono"/>
              </a:rPr>
              <a:t>Graduate</a:t>
            </a:r>
            <a:endParaRPr sz="800" b="1">
              <a:solidFill>
                <a:schemeClr val="dk1"/>
              </a:solidFill>
              <a:latin typeface="Roboto Mono"/>
              <a:ea typeface="Roboto Mono"/>
              <a:cs typeface="Roboto Mono"/>
              <a:sym typeface="Roboto Mono"/>
            </a:endParaRPr>
          </a:p>
        </p:txBody>
      </p:sp>
      <p:pic>
        <p:nvPicPr>
          <p:cNvPr id="215" name="Google Shape;215;p27"/>
          <p:cNvPicPr preferRelativeResize="0"/>
          <p:nvPr/>
        </p:nvPicPr>
        <p:blipFill>
          <a:blip r:embed="rId14">
            <a:alphaModFix/>
          </a:blip>
          <a:stretch>
            <a:fillRect/>
          </a:stretch>
        </p:blipFill>
        <p:spPr>
          <a:xfrm>
            <a:off x="755721" y="1560422"/>
            <a:ext cx="781180" cy="781178"/>
          </a:xfrm>
          <a:prstGeom prst="rect">
            <a:avLst/>
          </a:prstGeom>
          <a:noFill/>
          <a:ln>
            <a:noFill/>
          </a:ln>
        </p:spPr>
      </p:pic>
      <p:sp>
        <p:nvSpPr>
          <p:cNvPr id="216" name="Google Shape;216;p27"/>
          <p:cNvSpPr txBox="1"/>
          <p:nvPr/>
        </p:nvSpPr>
        <p:spPr>
          <a:xfrm>
            <a:off x="588611" y="2238275"/>
            <a:ext cx="11154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800" b="1">
                <a:solidFill>
                  <a:schemeClr val="dk1"/>
                </a:solidFill>
                <a:latin typeface="Roboto Mono"/>
                <a:ea typeface="Roboto Mono"/>
                <a:cs typeface="Roboto Mono"/>
                <a:sym typeface="Roboto Mono"/>
              </a:rPr>
              <a:t>Publications</a:t>
            </a:r>
            <a:endParaRPr sz="800" b="1">
              <a:solidFill>
                <a:schemeClr val="dk1"/>
              </a:solidFill>
              <a:latin typeface="Roboto Mono"/>
              <a:ea typeface="Roboto Mono"/>
              <a:cs typeface="Roboto Mono"/>
              <a:sym typeface="Roboto Mono"/>
            </a:endParaRPr>
          </a:p>
        </p:txBody>
      </p:sp>
      <p:sp>
        <p:nvSpPr>
          <p:cNvPr id="217" name="Google Shape;217;p27"/>
          <p:cNvSpPr txBox="1"/>
          <p:nvPr/>
        </p:nvSpPr>
        <p:spPr>
          <a:xfrm>
            <a:off x="588611" y="3304338"/>
            <a:ext cx="11154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800" b="1">
                <a:solidFill>
                  <a:schemeClr val="dk1"/>
                </a:solidFill>
                <a:latin typeface="Roboto Mono"/>
                <a:ea typeface="Roboto Mono"/>
                <a:cs typeface="Roboto Mono"/>
                <a:sym typeface="Roboto Mono"/>
              </a:rPr>
              <a:t>Research</a:t>
            </a:r>
            <a:endParaRPr sz="800" b="1">
              <a:solidFill>
                <a:schemeClr val="dk1"/>
              </a:solidFill>
              <a:latin typeface="Roboto Mono"/>
              <a:ea typeface="Roboto Mono"/>
              <a:cs typeface="Roboto Mono"/>
              <a:sym typeface="Roboto Mono"/>
            </a:endParaRPr>
          </a:p>
        </p:txBody>
      </p:sp>
      <p:sp>
        <p:nvSpPr>
          <p:cNvPr id="218" name="Google Shape;218;p27"/>
          <p:cNvSpPr txBox="1"/>
          <p:nvPr/>
        </p:nvSpPr>
        <p:spPr>
          <a:xfrm>
            <a:off x="588611" y="4498688"/>
            <a:ext cx="11154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800" b="1">
                <a:solidFill>
                  <a:schemeClr val="dk1"/>
                </a:solidFill>
                <a:latin typeface="Roboto Mono"/>
                <a:ea typeface="Roboto Mono"/>
                <a:cs typeface="Roboto Mono"/>
                <a:sym typeface="Roboto Mono"/>
              </a:rPr>
              <a:t>PHD courses</a:t>
            </a:r>
            <a:endParaRPr sz="800" b="1">
              <a:solidFill>
                <a:schemeClr val="dk1"/>
              </a:solidFill>
              <a:latin typeface="Roboto Mono"/>
              <a:ea typeface="Roboto Mono"/>
              <a:cs typeface="Roboto Mono"/>
              <a:sym typeface="Roboto Mono"/>
            </a:endParaRPr>
          </a:p>
        </p:txBody>
      </p:sp>
      <p:pic>
        <p:nvPicPr>
          <p:cNvPr id="219" name="Google Shape;219;p27"/>
          <p:cNvPicPr preferRelativeResize="0"/>
          <p:nvPr/>
        </p:nvPicPr>
        <p:blipFill>
          <a:blip r:embed="rId15">
            <a:alphaModFix/>
          </a:blip>
          <a:stretch>
            <a:fillRect/>
          </a:stretch>
        </p:blipFill>
        <p:spPr>
          <a:xfrm>
            <a:off x="2484233" y="331347"/>
            <a:ext cx="724059" cy="724056"/>
          </a:xfrm>
          <a:prstGeom prst="rect">
            <a:avLst/>
          </a:prstGeom>
          <a:noFill/>
          <a:ln>
            <a:noFill/>
          </a:ln>
        </p:spPr>
      </p:pic>
      <p:sp>
        <p:nvSpPr>
          <p:cNvPr id="220" name="Google Shape;220;p27"/>
          <p:cNvSpPr txBox="1"/>
          <p:nvPr/>
        </p:nvSpPr>
        <p:spPr>
          <a:xfrm>
            <a:off x="2288563" y="984125"/>
            <a:ext cx="11154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800" b="1">
                <a:solidFill>
                  <a:schemeClr val="dk1"/>
                </a:solidFill>
                <a:latin typeface="Roboto Mono"/>
                <a:ea typeface="Roboto Mono"/>
                <a:cs typeface="Roboto Mono"/>
                <a:sym typeface="Roboto Mono"/>
              </a:rPr>
              <a:t>Outreach</a:t>
            </a:r>
            <a:endParaRPr sz="800" b="1">
              <a:solidFill>
                <a:schemeClr val="dk1"/>
              </a:solidFill>
              <a:latin typeface="Roboto Mono"/>
              <a:ea typeface="Roboto Mono"/>
              <a:cs typeface="Roboto Mono"/>
              <a:sym typeface="Roboto Mono"/>
            </a:endParaRPr>
          </a:p>
        </p:txBody>
      </p:sp>
      <p:pic>
        <p:nvPicPr>
          <p:cNvPr id="221" name="Google Shape;221;p27"/>
          <p:cNvPicPr preferRelativeResize="0"/>
          <p:nvPr/>
        </p:nvPicPr>
        <p:blipFill>
          <a:blip r:embed="rId16">
            <a:alphaModFix/>
          </a:blip>
          <a:stretch>
            <a:fillRect/>
          </a:stretch>
        </p:blipFill>
        <p:spPr>
          <a:xfrm>
            <a:off x="2515274" y="1569943"/>
            <a:ext cx="661978" cy="661978"/>
          </a:xfrm>
          <a:prstGeom prst="rect">
            <a:avLst/>
          </a:prstGeom>
          <a:noFill/>
          <a:ln>
            <a:noFill/>
          </a:ln>
        </p:spPr>
      </p:pic>
      <p:sp>
        <p:nvSpPr>
          <p:cNvPr id="222" name="Google Shape;222;p27"/>
          <p:cNvSpPr txBox="1"/>
          <p:nvPr/>
        </p:nvSpPr>
        <p:spPr>
          <a:xfrm>
            <a:off x="2288563" y="2238275"/>
            <a:ext cx="11154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800" b="1">
                <a:solidFill>
                  <a:schemeClr val="dk1"/>
                </a:solidFill>
                <a:latin typeface="Roboto Mono"/>
                <a:ea typeface="Roboto Mono"/>
                <a:cs typeface="Roboto Mono"/>
                <a:sym typeface="Roboto Mono"/>
              </a:rPr>
              <a:t>Events</a:t>
            </a:r>
            <a:endParaRPr sz="800" b="1">
              <a:solidFill>
                <a:schemeClr val="dk1"/>
              </a:solidFill>
              <a:latin typeface="Roboto Mono"/>
              <a:ea typeface="Roboto Mono"/>
              <a:cs typeface="Roboto Mono"/>
              <a:sym typeface="Roboto Mono"/>
            </a:endParaRPr>
          </a:p>
        </p:txBody>
      </p:sp>
      <p:sp>
        <p:nvSpPr>
          <p:cNvPr id="223" name="Google Shape;223;p27"/>
          <p:cNvSpPr txBox="1"/>
          <p:nvPr/>
        </p:nvSpPr>
        <p:spPr>
          <a:xfrm>
            <a:off x="2288563" y="3304338"/>
            <a:ext cx="11154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800" b="1">
                <a:solidFill>
                  <a:schemeClr val="dk1"/>
                </a:solidFill>
                <a:latin typeface="Roboto Mono"/>
                <a:ea typeface="Roboto Mono"/>
                <a:cs typeface="Roboto Mono"/>
                <a:sym typeface="Roboto Mono"/>
              </a:rPr>
              <a:t>Exhibitions</a:t>
            </a:r>
            <a:endParaRPr sz="800" b="1">
              <a:solidFill>
                <a:schemeClr val="dk1"/>
              </a:solidFill>
              <a:latin typeface="Roboto Mono"/>
              <a:ea typeface="Roboto Mono"/>
              <a:cs typeface="Roboto Mono"/>
              <a:sym typeface="Roboto Mono"/>
            </a:endParaRPr>
          </a:p>
        </p:txBody>
      </p:sp>
      <p:sp>
        <p:nvSpPr>
          <p:cNvPr id="224" name="Google Shape;224;p27"/>
          <p:cNvSpPr txBox="1"/>
          <p:nvPr/>
        </p:nvSpPr>
        <p:spPr>
          <a:xfrm>
            <a:off x="2288563" y="4498688"/>
            <a:ext cx="11154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800" b="1">
                <a:solidFill>
                  <a:schemeClr val="dk1"/>
                </a:solidFill>
                <a:latin typeface="Roboto Mono"/>
                <a:ea typeface="Roboto Mono"/>
                <a:cs typeface="Roboto Mono"/>
                <a:sym typeface="Roboto Mono"/>
              </a:rPr>
              <a:t>Vision</a:t>
            </a:r>
            <a:endParaRPr sz="800" b="1">
              <a:solidFill>
                <a:schemeClr val="dk1"/>
              </a:solidFill>
              <a:latin typeface="Roboto Mono"/>
              <a:ea typeface="Roboto Mono"/>
              <a:cs typeface="Roboto Mono"/>
              <a:sym typeface="Roboto Mono"/>
            </a:endParaRPr>
          </a:p>
        </p:txBody>
      </p:sp>
      <p:pic>
        <p:nvPicPr>
          <p:cNvPr id="225" name="Google Shape;225;p27"/>
          <p:cNvPicPr preferRelativeResize="0"/>
          <p:nvPr/>
        </p:nvPicPr>
        <p:blipFill>
          <a:blip r:embed="rId17">
            <a:alphaModFix/>
          </a:blip>
          <a:stretch>
            <a:fillRect/>
          </a:stretch>
        </p:blipFill>
        <p:spPr>
          <a:xfrm>
            <a:off x="4208627" y="298843"/>
            <a:ext cx="781180" cy="781178"/>
          </a:xfrm>
          <a:prstGeom prst="rect">
            <a:avLst/>
          </a:prstGeom>
          <a:noFill/>
          <a:ln>
            <a:noFill/>
          </a:ln>
        </p:spPr>
      </p:pic>
      <p:sp>
        <p:nvSpPr>
          <p:cNvPr id="226" name="Google Shape;226;p27"/>
          <p:cNvSpPr txBox="1"/>
          <p:nvPr/>
        </p:nvSpPr>
        <p:spPr>
          <a:xfrm>
            <a:off x="4041517" y="984125"/>
            <a:ext cx="11154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800" b="1">
                <a:solidFill>
                  <a:schemeClr val="dk1"/>
                </a:solidFill>
                <a:latin typeface="Roboto Mono"/>
                <a:ea typeface="Roboto Mono"/>
                <a:cs typeface="Roboto Mono"/>
                <a:sym typeface="Roboto Mono"/>
              </a:rPr>
              <a:t>North2North</a:t>
            </a:r>
            <a:endParaRPr sz="800" b="1">
              <a:solidFill>
                <a:schemeClr val="dk1"/>
              </a:solidFill>
              <a:latin typeface="Roboto Mono"/>
              <a:ea typeface="Roboto Mono"/>
              <a:cs typeface="Roboto Mono"/>
              <a:sym typeface="Roboto Mono"/>
            </a:endParaRPr>
          </a:p>
        </p:txBody>
      </p:sp>
      <p:sp>
        <p:nvSpPr>
          <p:cNvPr id="227" name="Google Shape;227;p27"/>
          <p:cNvSpPr txBox="1"/>
          <p:nvPr/>
        </p:nvSpPr>
        <p:spPr>
          <a:xfrm>
            <a:off x="4041517" y="2238275"/>
            <a:ext cx="11154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800" b="1">
                <a:solidFill>
                  <a:schemeClr val="dk1"/>
                </a:solidFill>
                <a:latin typeface="Roboto Mono"/>
                <a:ea typeface="Roboto Mono"/>
                <a:cs typeface="Roboto Mono"/>
                <a:sym typeface="Roboto Mono"/>
              </a:rPr>
              <a:t>Mobility</a:t>
            </a:r>
            <a:endParaRPr sz="800" b="1">
              <a:solidFill>
                <a:schemeClr val="dk1"/>
              </a:solidFill>
              <a:latin typeface="Roboto Mono"/>
              <a:ea typeface="Roboto Mono"/>
              <a:cs typeface="Roboto Mono"/>
              <a:sym typeface="Roboto Mono"/>
            </a:endParaRPr>
          </a:p>
        </p:txBody>
      </p:sp>
      <p:sp>
        <p:nvSpPr>
          <p:cNvPr id="228" name="Google Shape;228;p27"/>
          <p:cNvSpPr txBox="1"/>
          <p:nvPr/>
        </p:nvSpPr>
        <p:spPr>
          <a:xfrm>
            <a:off x="4041517" y="3304338"/>
            <a:ext cx="11154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800" b="1">
                <a:solidFill>
                  <a:schemeClr val="dk1"/>
                </a:solidFill>
                <a:latin typeface="Roboto Mono"/>
                <a:ea typeface="Roboto Mono"/>
                <a:cs typeface="Roboto Mono"/>
                <a:sym typeface="Roboto Mono"/>
              </a:rPr>
              <a:t>Project grants</a:t>
            </a:r>
            <a:endParaRPr sz="800" b="1">
              <a:solidFill>
                <a:schemeClr val="dk1"/>
              </a:solidFill>
              <a:latin typeface="Roboto Mono"/>
              <a:ea typeface="Roboto Mono"/>
              <a:cs typeface="Roboto Mono"/>
              <a:sym typeface="Roboto Mono"/>
            </a:endParaRPr>
          </a:p>
        </p:txBody>
      </p:sp>
      <p:sp>
        <p:nvSpPr>
          <p:cNvPr id="229" name="Google Shape;229;p27"/>
          <p:cNvSpPr txBox="1"/>
          <p:nvPr/>
        </p:nvSpPr>
        <p:spPr>
          <a:xfrm>
            <a:off x="4041517" y="4498688"/>
            <a:ext cx="11154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800" b="1">
                <a:solidFill>
                  <a:schemeClr val="dk1"/>
                </a:solidFill>
                <a:latin typeface="Roboto Mono"/>
                <a:ea typeface="Roboto Mono"/>
                <a:cs typeface="Roboto Mono"/>
                <a:sym typeface="Roboto Mono"/>
              </a:rPr>
              <a:t>Motto</a:t>
            </a:r>
            <a:endParaRPr sz="800" b="1">
              <a:solidFill>
                <a:schemeClr val="dk1"/>
              </a:solidFill>
              <a:latin typeface="Roboto Mono"/>
              <a:ea typeface="Roboto Mono"/>
              <a:cs typeface="Roboto Mono"/>
              <a:sym typeface="Roboto Mono"/>
            </a:endParaRPr>
          </a:p>
        </p:txBody>
      </p:sp>
      <p:pic>
        <p:nvPicPr>
          <p:cNvPr id="230" name="Google Shape;230;p27"/>
          <p:cNvPicPr preferRelativeResize="0"/>
          <p:nvPr/>
        </p:nvPicPr>
        <p:blipFill>
          <a:blip r:embed="rId18">
            <a:alphaModFix/>
          </a:blip>
          <a:stretch>
            <a:fillRect/>
          </a:stretch>
        </p:blipFill>
        <p:spPr>
          <a:xfrm>
            <a:off x="5959657" y="343058"/>
            <a:ext cx="692731" cy="692728"/>
          </a:xfrm>
          <a:prstGeom prst="rect">
            <a:avLst/>
          </a:prstGeom>
          <a:noFill/>
          <a:ln>
            <a:noFill/>
          </a:ln>
        </p:spPr>
      </p:pic>
      <p:sp>
        <p:nvSpPr>
          <p:cNvPr id="231" name="Google Shape;231;p27"/>
          <p:cNvSpPr txBox="1"/>
          <p:nvPr/>
        </p:nvSpPr>
        <p:spPr>
          <a:xfrm>
            <a:off x="5748322" y="984125"/>
            <a:ext cx="11154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800" b="1">
                <a:solidFill>
                  <a:schemeClr val="dk1"/>
                </a:solidFill>
                <a:latin typeface="Roboto Mono"/>
                <a:ea typeface="Roboto Mono"/>
                <a:cs typeface="Roboto Mono"/>
                <a:sym typeface="Roboto Mono"/>
              </a:rPr>
              <a:t>Goals</a:t>
            </a:r>
            <a:endParaRPr sz="800" b="1">
              <a:solidFill>
                <a:schemeClr val="dk1"/>
              </a:solidFill>
              <a:latin typeface="Roboto Mono"/>
              <a:ea typeface="Roboto Mono"/>
              <a:cs typeface="Roboto Mono"/>
              <a:sym typeface="Roboto Mono"/>
            </a:endParaRPr>
          </a:p>
        </p:txBody>
      </p:sp>
      <p:sp>
        <p:nvSpPr>
          <p:cNvPr id="232" name="Google Shape;232;p27"/>
          <p:cNvSpPr txBox="1"/>
          <p:nvPr/>
        </p:nvSpPr>
        <p:spPr>
          <a:xfrm>
            <a:off x="5748322" y="2238275"/>
            <a:ext cx="11154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800" b="1">
                <a:solidFill>
                  <a:schemeClr val="dk1"/>
                </a:solidFill>
                <a:latin typeface="Roboto Mono"/>
                <a:ea typeface="Roboto Mono"/>
                <a:cs typeface="Roboto Mono"/>
                <a:sym typeface="Roboto Mono"/>
              </a:rPr>
              <a:t>Institutions</a:t>
            </a:r>
            <a:endParaRPr sz="800" b="1">
              <a:solidFill>
                <a:schemeClr val="dk1"/>
              </a:solidFill>
              <a:latin typeface="Roboto Mono"/>
              <a:ea typeface="Roboto Mono"/>
              <a:cs typeface="Roboto Mono"/>
              <a:sym typeface="Roboto Mono"/>
            </a:endParaRPr>
          </a:p>
        </p:txBody>
      </p:sp>
      <p:sp>
        <p:nvSpPr>
          <p:cNvPr id="233" name="Google Shape;233;p27"/>
          <p:cNvSpPr txBox="1"/>
          <p:nvPr/>
        </p:nvSpPr>
        <p:spPr>
          <a:xfrm>
            <a:off x="5748322" y="3304338"/>
            <a:ext cx="11154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800" b="1">
                <a:solidFill>
                  <a:schemeClr val="dk1"/>
                </a:solidFill>
                <a:latin typeface="Roboto Mono"/>
                <a:ea typeface="Roboto Mono"/>
                <a:cs typeface="Roboto Mono"/>
                <a:sym typeface="Roboto Mono"/>
              </a:rPr>
              <a:t>Members</a:t>
            </a:r>
            <a:endParaRPr sz="800" b="1">
              <a:solidFill>
                <a:schemeClr val="dk1"/>
              </a:solidFill>
              <a:latin typeface="Roboto Mono"/>
              <a:ea typeface="Roboto Mono"/>
              <a:cs typeface="Roboto Mono"/>
              <a:sym typeface="Roboto Mono"/>
            </a:endParaRPr>
          </a:p>
        </p:txBody>
      </p:sp>
      <p:sp>
        <p:nvSpPr>
          <p:cNvPr id="234" name="Google Shape;234;p27"/>
          <p:cNvSpPr txBox="1"/>
          <p:nvPr/>
        </p:nvSpPr>
        <p:spPr>
          <a:xfrm>
            <a:off x="5748322" y="4498688"/>
            <a:ext cx="11154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800" b="1">
                <a:solidFill>
                  <a:schemeClr val="dk1"/>
                </a:solidFill>
                <a:latin typeface="Roboto Mono"/>
                <a:ea typeface="Roboto Mono"/>
                <a:cs typeface="Roboto Mono"/>
                <a:sym typeface="Roboto Mono"/>
              </a:rPr>
              <a:t>Mission</a:t>
            </a:r>
            <a:endParaRPr sz="800" b="1">
              <a:solidFill>
                <a:schemeClr val="dk1"/>
              </a:solidFill>
              <a:latin typeface="Roboto Mono"/>
              <a:ea typeface="Roboto Mono"/>
              <a:cs typeface="Roboto Mono"/>
              <a:sym typeface="Roboto Mono"/>
            </a:endParaRPr>
          </a:p>
        </p:txBody>
      </p:sp>
      <p:pic>
        <p:nvPicPr>
          <p:cNvPr id="235" name="Google Shape;235;p27"/>
          <p:cNvPicPr preferRelativeResize="0"/>
          <p:nvPr/>
        </p:nvPicPr>
        <p:blipFill rotWithShape="1">
          <a:blip r:embed="rId19">
            <a:alphaModFix/>
          </a:blip>
          <a:srcRect/>
          <a:stretch/>
        </p:blipFill>
        <p:spPr>
          <a:xfrm>
            <a:off x="7670283" y="2642383"/>
            <a:ext cx="661978" cy="661956"/>
          </a:xfrm>
          <a:prstGeom prst="rect">
            <a:avLst/>
          </a:prstGeom>
          <a:noFill/>
          <a:ln>
            <a:noFill/>
          </a:ln>
        </p:spPr>
      </p:pic>
      <p:pic>
        <p:nvPicPr>
          <p:cNvPr id="236" name="Google Shape;236;p27"/>
          <p:cNvPicPr preferRelativeResize="0"/>
          <p:nvPr/>
        </p:nvPicPr>
        <p:blipFill rotWithShape="1">
          <a:blip r:embed="rId20">
            <a:alphaModFix/>
          </a:blip>
          <a:srcRect/>
          <a:stretch/>
        </p:blipFill>
        <p:spPr>
          <a:xfrm>
            <a:off x="7639243" y="1588989"/>
            <a:ext cx="724059" cy="724056"/>
          </a:xfrm>
          <a:prstGeom prst="rect">
            <a:avLst/>
          </a:prstGeom>
          <a:noFill/>
          <a:ln>
            <a:noFill/>
          </a:ln>
        </p:spPr>
      </p:pic>
      <p:pic>
        <p:nvPicPr>
          <p:cNvPr id="237" name="Google Shape;237;p27"/>
          <p:cNvPicPr preferRelativeResize="0"/>
          <p:nvPr/>
        </p:nvPicPr>
        <p:blipFill rotWithShape="1">
          <a:blip r:embed="rId21">
            <a:alphaModFix/>
          </a:blip>
          <a:srcRect/>
          <a:stretch/>
        </p:blipFill>
        <p:spPr>
          <a:xfrm>
            <a:off x="7654907" y="3879544"/>
            <a:ext cx="692731" cy="692709"/>
          </a:xfrm>
          <a:prstGeom prst="rect">
            <a:avLst/>
          </a:prstGeom>
          <a:noFill/>
          <a:ln>
            <a:noFill/>
          </a:ln>
        </p:spPr>
      </p:pic>
      <p:pic>
        <p:nvPicPr>
          <p:cNvPr id="238" name="Google Shape;238;p27"/>
          <p:cNvPicPr preferRelativeResize="0"/>
          <p:nvPr/>
        </p:nvPicPr>
        <p:blipFill rotWithShape="1">
          <a:blip r:embed="rId22">
            <a:alphaModFix/>
          </a:blip>
          <a:srcRect/>
          <a:stretch/>
        </p:blipFill>
        <p:spPr>
          <a:xfrm>
            <a:off x="7654907" y="343058"/>
            <a:ext cx="692731" cy="692728"/>
          </a:xfrm>
          <a:prstGeom prst="rect">
            <a:avLst/>
          </a:prstGeom>
          <a:noFill/>
          <a:ln>
            <a:noFill/>
          </a:ln>
        </p:spPr>
      </p:pic>
      <p:sp>
        <p:nvSpPr>
          <p:cNvPr id="239" name="Google Shape;239;p27"/>
          <p:cNvSpPr txBox="1"/>
          <p:nvPr/>
        </p:nvSpPr>
        <p:spPr>
          <a:xfrm>
            <a:off x="7443572" y="984125"/>
            <a:ext cx="11154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800" b="1">
                <a:solidFill>
                  <a:schemeClr val="dk1"/>
                </a:solidFill>
                <a:latin typeface="Roboto Mono"/>
                <a:ea typeface="Roboto Mono"/>
                <a:cs typeface="Roboto Mono"/>
                <a:sym typeface="Roboto Mono"/>
              </a:rPr>
              <a:t>Relevance</a:t>
            </a:r>
            <a:endParaRPr sz="800" b="1">
              <a:solidFill>
                <a:schemeClr val="dk1"/>
              </a:solidFill>
              <a:latin typeface="Roboto Mono"/>
              <a:ea typeface="Roboto Mono"/>
              <a:cs typeface="Roboto Mono"/>
              <a:sym typeface="Roboto Mono"/>
            </a:endParaRPr>
          </a:p>
        </p:txBody>
      </p:sp>
      <p:sp>
        <p:nvSpPr>
          <p:cNvPr id="240" name="Google Shape;240;p27"/>
          <p:cNvSpPr txBox="1"/>
          <p:nvPr/>
        </p:nvSpPr>
        <p:spPr>
          <a:xfrm>
            <a:off x="7443572" y="2238275"/>
            <a:ext cx="11154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800" b="1">
                <a:solidFill>
                  <a:schemeClr val="dk1"/>
                </a:solidFill>
                <a:latin typeface="Roboto Mono"/>
                <a:ea typeface="Roboto Mono"/>
                <a:cs typeface="Roboto Mono"/>
                <a:sym typeface="Roboto Mono"/>
              </a:rPr>
              <a:t>Impact</a:t>
            </a:r>
            <a:endParaRPr sz="800" b="1">
              <a:solidFill>
                <a:schemeClr val="dk1"/>
              </a:solidFill>
              <a:latin typeface="Roboto Mono"/>
              <a:ea typeface="Roboto Mono"/>
              <a:cs typeface="Roboto Mono"/>
              <a:sym typeface="Roboto Mono"/>
            </a:endParaRPr>
          </a:p>
        </p:txBody>
      </p:sp>
      <p:sp>
        <p:nvSpPr>
          <p:cNvPr id="241" name="Google Shape;241;p27"/>
          <p:cNvSpPr txBox="1"/>
          <p:nvPr/>
        </p:nvSpPr>
        <p:spPr>
          <a:xfrm>
            <a:off x="7443572" y="3304338"/>
            <a:ext cx="11154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800" b="1">
                <a:solidFill>
                  <a:schemeClr val="dk1"/>
                </a:solidFill>
                <a:latin typeface="Roboto Mono"/>
                <a:ea typeface="Roboto Mono"/>
                <a:cs typeface="Roboto Mono"/>
                <a:sym typeface="Roboto Mono"/>
              </a:rPr>
              <a:t>Values</a:t>
            </a:r>
            <a:endParaRPr sz="800" b="1">
              <a:solidFill>
                <a:schemeClr val="dk1"/>
              </a:solidFill>
              <a:latin typeface="Roboto Mono"/>
              <a:ea typeface="Roboto Mono"/>
              <a:cs typeface="Roboto Mono"/>
              <a:sym typeface="Roboto Mono"/>
            </a:endParaRPr>
          </a:p>
        </p:txBody>
      </p:sp>
      <p:sp>
        <p:nvSpPr>
          <p:cNvPr id="242" name="Google Shape;242;p27"/>
          <p:cNvSpPr txBox="1"/>
          <p:nvPr/>
        </p:nvSpPr>
        <p:spPr>
          <a:xfrm>
            <a:off x="7443572" y="4498688"/>
            <a:ext cx="11154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800" b="1">
                <a:solidFill>
                  <a:schemeClr val="dk1"/>
                </a:solidFill>
                <a:latin typeface="Roboto Mono"/>
                <a:ea typeface="Roboto Mono"/>
                <a:cs typeface="Roboto Mono"/>
                <a:sym typeface="Roboto Mono"/>
              </a:rPr>
              <a:t>Discussion</a:t>
            </a:r>
            <a:endParaRPr sz="800" b="1">
              <a:solidFill>
                <a:schemeClr val="dk1"/>
              </a:solidFill>
              <a:latin typeface="Roboto Mono"/>
              <a:ea typeface="Roboto Mono"/>
              <a:cs typeface="Roboto Mono"/>
              <a:sym typeface="Roboto Mon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246"/>
        <p:cNvGrpSpPr/>
        <p:nvPr/>
      </p:nvGrpSpPr>
      <p:grpSpPr>
        <a:xfrm>
          <a:off x="0" y="0"/>
          <a:ext cx="0" cy="0"/>
          <a:chOff x="0" y="0"/>
          <a:chExt cx="0" cy="0"/>
        </a:xfrm>
      </p:grpSpPr>
      <p:sp>
        <p:nvSpPr>
          <p:cNvPr id="247" name="Google Shape;247;p28"/>
          <p:cNvSpPr txBox="1">
            <a:spLocks noGrp="1"/>
          </p:cNvSpPr>
          <p:nvPr>
            <p:ph type="ctrTitle"/>
          </p:nvPr>
        </p:nvSpPr>
        <p:spPr>
          <a:xfrm>
            <a:off x="360000" y="744575"/>
            <a:ext cx="8424000" cy="259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i" sz="7200"/>
              <a:t>UArctic</a:t>
            </a:r>
            <a:endParaRPr sz="7200">
              <a:solidFill>
                <a:schemeClr val="lt1"/>
              </a:solidFill>
            </a:endParaRPr>
          </a:p>
        </p:txBody>
      </p:sp>
      <p:sp>
        <p:nvSpPr>
          <p:cNvPr id="248" name="Google Shape;248;p28"/>
          <p:cNvSpPr txBox="1">
            <a:spLocks noGrp="1"/>
          </p:cNvSpPr>
          <p:nvPr>
            <p:ph type="subTitle" idx="1"/>
          </p:nvPr>
        </p:nvSpPr>
        <p:spPr>
          <a:xfrm>
            <a:off x="360000" y="4034475"/>
            <a:ext cx="8424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
              <a:t>uarctic.org</a:t>
            </a: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252"/>
        <p:cNvGrpSpPr/>
        <p:nvPr/>
      </p:nvGrpSpPr>
      <p:grpSpPr>
        <a:xfrm>
          <a:off x="0" y="0"/>
          <a:ext cx="0" cy="0"/>
          <a:chOff x="0" y="0"/>
          <a:chExt cx="0" cy="0"/>
        </a:xfrm>
      </p:grpSpPr>
      <p:sp>
        <p:nvSpPr>
          <p:cNvPr id="253" name="Google Shape;253;p29"/>
          <p:cNvSpPr txBox="1">
            <a:spLocks noGrp="1"/>
          </p:cNvSpPr>
          <p:nvPr>
            <p:ph type="ctrTitle"/>
          </p:nvPr>
        </p:nvSpPr>
        <p:spPr>
          <a:xfrm>
            <a:off x="360000" y="744575"/>
            <a:ext cx="8424000" cy="259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i" sz="7200"/>
              <a:t>UArctic</a:t>
            </a:r>
            <a:endParaRPr sz="7200">
              <a:solidFill>
                <a:schemeClr val="lt1"/>
              </a:solidFill>
            </a:endParaRPr>
          </a:p>
        </p:txBody>
      </p:sp>
      <p:sp>
        <p:nvSpPr>
          <p:cNvPr id="254" name="Google Shape;254;p29"/>
          <p:cNvSpPr txBox="1">
            <a:spLocks noGrp="1"/>
          </p:cNvSpPr>
          <p:nvPr>
            <p:ph type="subTitle" idx="1"/>
          </p:nvPr>
        </p:nvSpPr>
        <p:spPr>
          <a:xfrm>
            <a:off x="360000" y="4034475"/>
            <a:ext cx="8424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
              <a:t>uarctic.org</a:t>
            </a:r>
            <a:endParaRPr>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258"/>
        <p:cNvGrpSpPr/>
        <p:nvPr/>
      </p:nvGrpSpPr>
      <p:grpSpPr>
        <a:xfrm>
          <a:off x="0" y="0"/>
          <a:ext cx="0" cy="0"/>
          <a:chOff x="0" y="0"/>
          <a:chExt cx="0" cy="0"/>
        </a:xfrm>
      </p:grpSpPr>
      <p:sp>
        <p:nvSpPr>
          <p:cNvPr id="259" name="Google Shape;259;p30"/>
          <p:cNvSpPr txBox="1">
            <a:spLocks noGrp="1"/>
          </p:cNvSpPr>
          <p:nvPr>
            <p:ph type="ctrTitle"/>
          </p:nvPr>
        </p:nvSpPr>
        <p:spPr>
          <a:xfrm>
            <a:off x="360000" y="744575"/>
            <a:ext cx="8424000" cy="259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i" sz="7200"/>
              <a:t>UArctic</a:t>
            </a:r>
            <a:endParaRPr sz="7200">
              <a:solidFill>
                <a:schemeClr val="lt1"/>
              </a:solidFill>
            </a:endParaRPr>
          </a:p>
        </p:txBody>
      </p:sp>
      <p:sp>
        <p:nvSpPr>
          <p:cNvPr id="260" name="Google Shape;260;p30"/>
          <p:cNvSpPr txBox="1">
            <a:spLocks noGrp="1"/>
          </p:cNvSpPr>
          <p:nvPr>
            <p:ph type="subTitle" idx="1"/>
          </p:nvPr>
        </p:nvSpPr>
        <p:spPr>
          <a:xfrm>
            <a:off x="360000" y="4034475"/>
            <a:ext cx="8424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
              <a:t>uarctic.org</a:t>
            </a:r>
            <a:endParaRPr>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264"/>
        <p:cNvGrpSpPr/>
        <p:nvPr/>
      </p:nvGrpSpPr>
      <p:grpSpPr>
        <a:xfrm>
          <a:off x="0" y="0"/>
          <a:ext cx="0" cy="0"/>
          <a:chOff x="0" y="0"/>
          <a:chExt cx="0" cy="0"/>
        </a:xfrm>
      </p:grpSpPr>
      <p:sp>
        <p:nvSpPr>
          <p:cNvPr id="265" name="Google Shape;265;p31"/>
          <p:cNvSpPr txBox="1">
            <a:spLocks noGrp="1"/>
          </p:cNvSpPr>
          <p:nvPr>
            <p:ph type="ctrTitle"/>
          </p:nvPr>
        </p:nvSpPr>
        <p:spPr>
          <a:xfrm>
            <a:off x="360000" y="744575"/>
            <a:ext cx="8424000" cy="259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i" sz="7200"/>
              <a:t>UArctic</a:t>
            </a:r>
            <a:endParaRPr sz="7200">
              <a:solidFill>
                <a:schemeClr val="lt1"/>
              </a:solidFill>
            </a:endParaRPr>
          </a:p>
        </p:txBody>
      </p:sp>
      <p:sp>
        <p:nvSpPr>
          <p:cNvPr id="266" name="Google Shape;266;p31"/>
          <p:cNvSpPr txBox="1">
            <a:spLocks noGrp="1"/>
          </p:cNvSpPr>
          <p:nvPr>
            <p:ph type="subTitle" idx="1"/>
          </p:nvPr>
        </p:nvSpPr>
        <p:spPr>
          <a:xfrm>
            <a:off x="360000" y="4034475"/>
            <a:ext cx="8424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
              <a:t>uarctic.org</a:t>
            </a:r>
            <a:endParaRPr>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270"/>
        <p:cNvGrpSpPr/>
        <p:nvPr/>
      </p:nvGrpSpPr>
      <p:grpSpPr>
        <a:xfrm>
          <a:off x="0" y="0"/>
          <a:ext cx="0" cy="0"/>
          <a:chOff x="0" y="0"/>
          <a:chExt cx="0" cy="0"/>
        </a:xfrm>
      </p:grpSpPr>
      <p:sp>
        <p:nvSpPr>
          <p:cNvPr id="271" name="Google Shape;271;p32"/>
          <p:cNvSpPr txBox="1">
            <a:spLocks noGrp="1"/>
          </p:cNvSpPr>
          <p:nvPr>
            <p:ph type="ctrTitle"/>
          </p:nvPr>
        </p:nvSpPr>
        <p:spPr>
          <a:xfrm>
            <a:off x="360000" y="744575"/>
            <a:ext cx="8424000" cy="259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i" sz="7200"/>
              <a:t>UArctic</a:t>
            </a:r>
            <a:endParaRPr sz="7200">
              <a:solidFill>
                <a:schemeClr val="lt1"/>
              </a:solidFill>
            </a:endParaRPr>
          </a:p>
        </p:txBody>
      </p:sp>
      <p:sp>
        <p:nvSpPr>
          <p:cNvPr id="272" name="Google Shape;272;p32"/>
          <p:cNvSpPr txBox="1">
            <a:spLocks noGrp="1"/>
          </p:cNvSpPr>
          <p:nvPr>
            <p:ph type="subTitle" idx="1"/>
          </p:nvPr>
        </p:nvSpPr>
        <p:spPr>
          <a:xfrm>
            <a:off x="360000" y="4034475"/>
            <a:ext cx="8424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
              <a:t>uarctic.org</a:t>
            </a:r>
            <a:endParaRPr>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276"/>
        <p:cNvGrpSpPr/>
        <p:nvPr/>
      </p:nvGrpSpPr>
      <p:grpSpPr>
        <a:xfrm>
          <a:off x="0" y="0"/>
          <a:ext cx="0" cy="0"/>
          <a:chOff x="0" y="0"/>
          <a:chExt cx="0" cy="0"/>
        </a:xfrm>
      </p:grpSpPr>
      <p:pic>
        <p:nvPicPr>
          <p:cNvPr id="277" name="Google Shape;277;p33"/>
          <p:cNvPicPr preferRelativeResize="0"/>
          <p:nvPr/>
        </p:nvPicPr>
        <p:blipFill rotWithShape="1">
          <a:blip r:embed="rId3">
            <a:alphaModFix/>
          </a:blip>
          <a:srcRect l="40754"/>
          <a:stretch/>
        </p:blipFill>
        <p:spPr>
          <a:xfrm>
            <a:off x="4571996" y="0"/>
            <a:ext cx="4572000" cy="5143500"/>
          </a:xfrm>
          <a:prstGeom prst="rect">
            <a:avLst/>
          </a:prstGeom>
          <a:noFill/>
          <a:ln>
            <a:noFill/>
          </a:ln>
        </p:spPr>
      </p:pic>
      <p:sp>
        <p:nvSpPr>
          <p:cNvPr id="278" name="Google Shape;278;p33"/>
          <p:cNvSpPr txBox="1">
            <a:spLocks noGrp="1"/>
          </p:cNvSpPr>
          <p:nvPr>
            <p:ph type="title"/>
          </p:nvPr>
        </p:nvSpPr>
        <p:spPr>
          <a:xfrm>
            <a:off x="360000" y="360000"/>
            <a:ext cx="4029300" cy="2211900"/>
          </a:xfrm>
          <a:prstGeom prst="rect">
            <a:avLst/>
          </a:prstGeom>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4000"/>
          </a:p>
        </p:txBody>
      </p:sp>
      <p:sp>
        <p:nvSpPr>
          <p:cNvPr id="279" name="Google Shape;279;p33"/>
          <p:cNvSpPr txBox="1">
            <a:spLocks noGrp="1"/>
          </p:cNvSpPr>
          <p:nvPr>
            <p:ph type="body" idx="1"/>
          </p:nvPr>
        </p:nvSpPr>
        <p:spPr>
          <a:xfrm>
            <a:off x="360000" y="2571900"/>
            <a:ext cx="4029300" cy="2211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endParaRPr sz="1200"/>
          </a:p>
        </p:txBody>
      </p:sp>
      <p:pic>
        <p:nvPicPr>
          <p:cNvPr id="280" name="Google Shape;280;p33"/>
          <p:cNvPicPr preferRelativeResize="0"/>
          <p:nvPr/>
        </p:nvPicPr>
        <p:blipFill>
          <a:blip r:embed="rId4">
            <a:alphaModFix/>
          </a:blip>
          <a:stretch>
            <a:fillRect/>
          </a:stretch>
        </p:blipFill>
        <p:spPr>
          <a:xfrm>
            <a:off x="8140851" y="4703050"/>
            <a:ext cx="820577" cy="217975"/>
          </a:xfrm>
          <a:prstGeom prst="rect">
            <a:avLst/>
          </a:prstGeom>
          <a:noFill/>
          <a:ln>
            <a:noFill/>
          </a:ln>
        </p:spPr>
      </p:pic>
      <p:pic>
        <p:nvPicPr>
          <p:cNvPr id="281" name="Google Shape;281;p33"/>
          <p:cNvPicPr preferRelativeResize="0"/>
          <p:nvPr/>
        </p:nvPicPr>
        <p:blipFill rotWithShape="1">
          <a:blip r:embed="rId5">
            <a:alphaModFix/>
          </a:blip>
          <a:srcRect l="23265"/>
          <a:stretch/>
        </p:blipFill>
        <p:spPr>
          <a:xfrm>
            <a:off x="4590000" y="0"/>
            <a:ext cx="4553999" cy="51435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a:stretch/>
        </p:blipFill>
        <p:spPr>
          <a:xfrm>
            <a:off x="4715150" y="448637"/>
            <a:ext cx="4246274" cy="4246225"/>
          </a:xfrm>
          <a:prstGeom prst="rect">
            <a:avLst/>
          </a:prstGeom>
          <a:noFill/>
          <a:ln>
            <a:noFill/>
          </a:ln>
        </p:spPr>
      </p:pic>
      <p:sp>
        <p:nvSpPr>
          <p:cNvPr id="62" name="Google Shape;62;p14"/>
          <p:cNvSpPr txBox="1">
            <a:spLocks noGrp="1"/>
          </p:cNvSpPr>
          <p:nvPr>
            <p:ph type="title"/>
          </p:nvPr>
        </p:nvSpPr>
        <p:spPr>
          <a:xfrm>
            <a:off x="360000" y="628475"/>
            <a:ext cx="4212000" cy="905100"/>
          </a:xfrm>
          <a:prstGeom prst="rect">
            <a:avLst/>
          </a:prstGeom>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fi" sz="4000" b="1" dirty="0"/>
              <a:t>Who We Are</a:t>
            </a:r>
            <a:endParaRPr sz="4000" b="1" dirty="0"/>
          </a:p>
        </p:txBody>
      </p:sp>
      <p:sp>
        <p:nvSpPr>
          <p:cNvPr id="63" name="Google Shape;63;p14"/>
          <p:cNvSpPr txBox="1">
            <a:spLocks noGrp="1"/>
          </p:cNvSpPr>
          <p:nvPr>
            <p:ph type="body" idx="1"/>
          </p:nvPr>
        </p:nvSpPr>
        <p:spPr>
          <a:xfrm>
            <a:off x="360000" y="1533575"/>
            <a:ext cx="3848400" cy="313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1100"/>
              <a:t>The University of the Arctic (UArctic) is a network of universities, colleges, research institutes, and other organizations concerned with education and research in and about the North. UArctic builds and strengthens collective resources and infrastructures that enable member institutions to better serve their constituents and their regions. Through cooperation in education, research, and outreach we enhance human capacity in the North, promote viable communities and sustainable economies, and forge global partnerships.</a:t>
            </a:r>
            <a:endParaRPr sz="1100"/>
          </a:p>
          <a:p>
            <a:pPr marL="0" lvl="0" indent="0" algn="l" rtl="0">
              <a:spcBef>
                <a:spcPts val="1200"/>
              </a:spcBef>
              <a:spcAft>
                <a:spcPts val="1200"/>
              </a:spcAft>
              <a:buNone/>
            </a:pPr>
            <a:r>
              <a:rPr lang="fi" sz="1100"/>
              <a:t>Created through the Arctic Council, UArctic is committed to upholding its principles of sustainable development as well as the United Nations Sustainable Development Goals. UArctic is constituted as an international association based in Finland.</a:t>
            </a:r>
            <a:endParaRPr sz="1100"/>
          </a:p>
        </p:txBody>
      </p:sp>
      <p:pic>
        <p:nvPicPr>
          <p:cNvPr id="64" name="Google Shape;64;p14"/>
          <p:cNvPicPr preferRelativeResize="0"/>
          <p:nvPr/>
        </p:nvPicPr>
        <p:blipFill>
          <a:blip r:embed="rId4">
            <a:alphaModFix/>
          </a:blip>
          <a:stretch>
            <a:fillRect/>
          </a:stretch>
        </p:blipFill>
        <p:spPr>
          <a:xfrm>
            <a:off x="8140851" y="4703050"/>
            <a:ext cx="820577" cy="217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285"/>
        <p:cNvGrpSpPr/>
        <p:nvPr/>
      </p:nvGrpSpPr>
      <p:grpSpPr>
        <a:xfrm>
          <a:off x="0" y="0"/>
          <a:ext cx="0" cy="0"/>
          <a:chOff x="0" y="0"/>
          <a:chExt cx="0" cy="0"/>
        </a:xfrm>
      </p:grpSpPr>
      <p:pic>
        <p:nvPicPr>
          <p:cNvPr id="286" name="Google Shape;286;p34"/>
          <p:cNvPicPr preferRelativeResize="0"/>
          <p:nvPr/>
        </p:nvPicPr>
        <p:blipFill rotWithShape="1">
          <a:blip r:embed="rId3">
            <a:alphaModFix/>
          </a:blip>
          <a:srcRect l="40754"/>
          <a:stretch/>
        </p:blipFill>
        <p:spPr>
          <a:xfrm>
            <a:off x="4571996" y="0"/>
            <a:ext cx="4572000" cy="5143500"/>
          </a:xfrm>
          <a:prstGeom prst="rect">
            <a:avLst/>
          </a:prstGeom>
          <a:noFill/>
          <a:ln>
            <a:noFill/>
          </a:ln>
        </p:spPr>
      </p:pic>
      <p:sp>
        <p:nvSpPr>
          <p:cNvPr id="287" name="Google Shape;287;p34"/>
          <p:cNvSpPr txBox="1">
            <a:spLocks noGrp="1"/>
          </p:cNvSpPr>
          <p:nvPr>
            <p:ph type="title"/>
          </p:nvPr>
        </p:nvSpPr>
        <p:spPr>
          <a:xfrm>
            <a:off x="360000" y="360000"/>
            <a:ext cx="4029300" cy="2211900"/>
          </a:xfrm>
          <a:prstGeom prst="rect">
            <a:avLst/>
          </a:prstGeom>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4000"/>
          </a:p>
        </p:txBody>
      </p:sp>
      <p:sp>
        <p:nvSpPr>
          <p:cNvPr id="288" name="Google Shape;288;p34"/>
          <p:cNvSpPr txBox="1">
            <a:spLocks noGrp="1"/>
          </p:cNvSpPr>
          <p:nvPr>
            <p:ph type="body" idx="1"/>
          </p:nvPr>
        </p:nvSpPr>
        <p:spPr>
          <a:xfrm>
            <a:off x="360000" y="2571900"/>
            <a:ext cx="4029300" cy="2211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endParaRPr sz="1200"/>
          </a:p>
        </p:txBody>
      </p:sp>
      <p:pic>
        <p:nvPicPr>
          <p:cNvPr id="289" name="Google Shape;289;p34"/>
          <p:cNvPicPr preferRelativeResize="0"/>
          <p:nvPr/>
        </p:nvPicPr>
        <p:blipFill>
          <a:blip r:embed="rId4">
            <a:alphaModFix/>
          </a:blip>
          <a:stretch>
            <a:fillRect/>
          </a:stretch>
        </p:blipFill>
        <p:spPr>
          <a:xfrm>
            <a:off x="8140851" y="4703050"/>
            <a:ext cx="820577" cy="217975"/>
          </a:xfrm>
          <a:prstGeom prst="rect">
            <a:avLst/>
          </a:prstGeom>
          <a:noFill/>
          <a:ln>
            <a:noFill/>
          </a:ln>
        </p:spPr>
      </p:pic>
      <p:pic>
        <p:nvPicPr>
          <p:cNvPr id="290" name="Google Shape;290;p34"/>
          <p:cNvPicPr preferRelativeResize="0"/>
          <p:nvPr/>
        </p:nvPicPr>
        <p:blipFill rotWithShape="1">
          <a:blip r:embed="rId5">
            <a:alphaModFix/>
          </a:blip>
          <a:srcRect l="23265"/>
          <a:stretch/>
        </p:blipFill>
        <p:spPr>
          <a:xfrm>
            <a:off x="4590000" y="0"/>
            <a:ext cx="4553999" cy="51435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294"/>
        <p:cNvGrpSpPr/>
        <p:nvPr/>
      </p:nvGrpSpPr>
      <p:grpSpPr>
        <a:xfrm>
          <a:off x="0" y="0"/>
          <a:ext cx="0" cy="0"/>
          <a:chOff x="0" y="0"/>
          <a:chExt cx="0" cy="0"/>
        </a:xfrm>
      </p:grpSpPr>
      <p:pic>
        <p:nvPicPr>
          <p:cNvPr id="295" name="Google Shape;295;p35"/>
          <p:cNvPicPr preferRelativeResize="0"/>
          <p:nvPr/>
        </p:nvPicPr>
        <p:blipFill rotWithShape="1">
          <a:blip r:embed="rId3">
            <a:alphaModFix/>
          </a:blip>
          <a:srcRect l="40754"/>
          <a:stretch/>
        </p:blipFill>
        <p:spPr>
          <a:xfrm>
            <a:off x="4571996" y="0"/>
            <a:ext cx="4572000" cy="5143500"/>
          </a:xfrm>
          <a:prstGeom prst="rect">
            <a:avLst/>
          </a:prstGeom>
          <a:noFill/>
          <a:ln>
            <a:noFill/>
          </a:ln>
        </p:spPr>
      </p:pic>
      <p:pic>
        <p:nvPicPr>
          <p:cNvPr id="296" name="Google Shape;296;p35"/>
          <p:cNvPicPr preferRelativeResize="0"/>
          <p:nvPr/>
        </p:nvPicPr>
        <p:blipFill rotWithShape="1">
          <a:blip r:embed="rId4">
            <a:alphaModFix/>
          </a:blip>
          <a:srcRect l="22958"/>
          <a:stretch/>
        </p:blipFill>
        <p:spPr>
          <a:xfrm>
            <a:off x="4572000" y="0"/>
            <a:ext cx="4572001" cy="5143502"/>
          </a:xfrm>
          <a:prstGeom prst="rect">
            <a:avLst/>
          </a:prstGeom>
          <a:noFill/>
          <a:ln>
            <a:noFill/>
          </a:ln>
        </p:spPr>
      </p:pic>
      <p:sp>
        <p:nvSpPr>
          <p:cNvPr id="297" name="Google Shape;297;p35"/>
          <p:cNvSpPr txBox="1">
            <a:spLocks noGrp="1"/>
          </p:cNvSpPr>
          <p:nvPr>
            <p:ph type="title"/>
          </p:nvPr>
        </p:nvSpPr>
        <p:spPr>
          <a:xfrm>
            <a:off x="360000" y="360000"/>
            <a:ext cx="4029300" cy="2211900"/>
          </a:xfrm>
          <a:prstGeom prst="rect">
            <a:avLst/>
          </a:prstGeom>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4000"/>
          </a:p>
        </p:txBody>
      </p:sp>
      <p:sp>
        <p:nvSpPr>
          <p:cNvPr id="298" name="Google Shape;298;p35"/>
          <p:cNvSpPr txBox="1">
            <a:spLocks noGrp="1"/>
          </p:cNvSpPr>
          <p:nvPr>
            <p:ph type="body" idx="1"/>
          </p:nvPr>
        </p:nvSpPr>
        <p:spPr>
          <a:xfrm>
            <a:off x="360000" y="2571900"/>
            <a:ext cx="4029300" cy="2211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endParaRPr sz="1200"/>
          </a:p>
        </p:txBody>
      </p:sp>
      <p:pic>
        <p:nvPicPr>
          <p:cNvPr id="299" name="Google Shape;299;p35"/>
          <p:cNvPicPr preferRelativeResize="0"/>
          <p:nvPr/>
        </p:nvPicPr>
        <p:blipFill>
          <a:blip r:embed="rId5">
            <a:alphaModFix/>
          </a:blip>
          <a:stretch>
            <a:fillRect/>
          </a:stretch>
        </p:blipFill>
        <p:spPr>
          <a:xfrm>
            <a:off x="8140851" y="4703050"/>
            <a:ext cx="820577" cy="2179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303"/>
        <p:cNvGrpSpPr/>
        <p:nvPr/>
      </p:nvGrpSpPr>
      <p:grpSpPr>
        <a:xfrm>
          <a:off x="0" y="0"/>
          <a:ext cx="0" cy="0"/>
          <a:chOff x="0" y="0"/>
          <a:chExt cx="0" cy="0"/>
        </a:xfrm>
      </p:grpSpPr>
      <p:pic>
        <p:nvPicPr>
          <p:cNvPr id="304" name="Google Shape;304;p36"/>
          <p:cNvPicPr preferRelativeResize="0"/>
          <p:nvPr/>
        </p:nvPicPr>
        <p:blipFill rotWithShape="1">
          <a:blip r:embed="rId3">
            <a:alphaModFix/>
          </a:blip>
          <a:srcRect l="40754"/>
          <a:stretch/>
        </p:blipFill>
        <p:spPr>
          <a:xfrm>
            <a:off x="4571996" y="0"/>
            <a:ext cx="4572000" cy="5143500"/>
          </a:xfrm>
          <a:prstGeom prst="rect">
            <a:avLst/>
          </a:prstGeom>
          <a:noFill/>
          <a:ln>
            <a:noFill/>
          </a:ln>
        </p:spPr>
      </p:pic>
      <p:pic>
        <p:nvPicPr>
          <p:cNvPr id="305" name="Google Shape;305;p36"/>
          <p:cNvPicPr preferRelativeResize="0"/>
          <p:nvPr/>
        </p:nvPicPr>
        <p:blipFill rotWithShape="1">
          <a:blip r:embed="rId4">
            <a:alphaModFix/>
          </a:blip>
          <a:srcRect l="22958"/>
          <a:stretch/>
        </p:blipFill>
        <p:spPr>
          <a:xfrm>
            <a:off x="4572000" y="0"/>
            <a:ext cx="4572001" cy="5143502"/>
          </a:xfrm>
          <a:prstGeom prst="rect">
            <a:avLst/>
          </a:prstGeom>
          <a:noFill/>
          <a:ln>
            <a:noFill/>
          </a:ln>
        </p:spPr>
      </p:pic>
      <p:sp>
        <p:nvSpPr>
          <p:cNvPr id="306" name="Google Shape;306;p36"/>
          <p:cNvSpPr txBox="1">
            <a:spLocks noGrp="1"/>
          </p:cNvSpPr>
          <p:nvPr>
            <p:ph type="title"/>
          </p:nvPr>
        </p:nvSpPr>
        <p:spPr>
          <a:xfrm>
            <a:off x="360000" y="360000"/>
            <a:ext cx="4029300" cy="2211900"/>
          </a:xfrm>
          <a:prstGeom prst="rect">
            <a:avLst/>
          </a:prstGeom>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4000"/>
          </a:p>
        </p:txBody>
      </p:sp>
      <p:sp>
        <p:nvSpPr>
          <p:cNvPr id="307" name="Google Shape;307;p36"/>
          <p:cNvSpPr txBox="1">
            <a:spLocks noGrp="1"/>
          </p:cNvSpPr>
          <p:nvPr>
            <p:ph type="body" idx="1"/>
          </p:nvPr>
        </p:nvSpPr>
        <p:spPr>
          <a:xfrm>
            <a:off x="360000" y="2571900"/>
            <a:ext cx="4029300" cy="2211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endParaRPr sz="1200"/>
          </a:p>
        </p:txBody>
      </p:sp>
      <p:pic>
        <p:nvPicPr>
          <p:cNvPr id="308" name="Google Shape;308;p36"/>
          <p:cNvPicPr preferRelativeResize="0"/>
          <p:nvPr/>
        </p:nvPicPr>
        <p:blipFill>
          <a:blip r:embed="rId5">
            <a:alphaModFix/>
          </a:blip>
          <a:stretch>
            <a:fillRect/>
          </a:stretch>
        </p:blipFill>
        <p:spPr>
          <a:xfrm>
            <a:off x="8140851" y="4703050"/>
            <a:ext cx="820577" cy="217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312"/>
        <p:cNvGrpSpPr/>
        <p:nvPr/>
      </p:nvGrpSpPr>
      <p:grpSpPr>
        <a:xfrm>
          <a:off x="0" y="0"/>
          <a:ext cx="0" cy="0"/>
          <a:chOff x="0" y="0"/>
          <a:chExt cx="0" cy="0"/>
        </a:xfrm>
      </p:grpSpPr>
      <p:pic>
        <p:nvPicPr>
          <p:cNvPr id="313" name="Google Shape;313;p37"/>
          <p:cNvPicPr preferRelativeResize="0"/>
          <p:nvPr/>
        </p:nvPicPr>
        <p:blipFill rotWithShape="1">
          <a:blip r:embed="rId3">
            <a:alphaModFix/>
          </a:blip>
          <a:srcRect l="40754"/>
          <a:stretch/>
        </p:blipFill>
        <p:spPr>
          <a:xfrm>
            <a:off x="4571996" y="0"/>
            <a:ext cx="4572000" cy="5143500"/>
          </a:xfrm>
          <a:prstGeom prst="rect">
            <a:avLst/>
          </a:prstGeom>
          <a:noFill/>
          <a:ln>
            <a:noFill/>
          </a:ln>
        </p:spPr>
      </p:pic>
      <p:sp>
        <p:nvSpPr>
          <p:cNvPr id="314" name="Google Shape;314;p37"/>
          <p:cNvSpPr txBox="1">
            <a:spLocks noGrp="1"/>
          </p:cNvSpPr>
          <p:nvPr>
            <p:ph type="title"/>
          </p:nvPr>
        </p:nvSpPr>
        <p:spPr>
          <a:xfrm>
            <a:off x="360000" y="359975"/>
            <a:ext cx="3848400" cy="2211900"/>
          </a:xfrm>
          <a:prstGeom prst="rect">
            <a:avLst/>
          </a:prstGeom>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4000"/>
          </a:p>
        </p:txBody>
      </p:sp>
      <p:sp>
        <p:nvSpPr>
          <p:cNvPr id="315" name="Google Shape;315;p37"/>
          <p:cNvSpPr txBox="1">
            <a:spLocks noGrp="1"/>
          </p:cNvSpPr>
          <p:nvPr>
            <p:ph type="body" idx="1"/>
          </p:nvPr>
        </p:nvSpPr>
        <p:spPr>
          <a:xfrm>
            <a:off x="360000" y="2571750"/>
            <a:ext cx="3848400" cy="2211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endParaRPr sz="1200"/>
          </a:p>
        </p:txBody>
      </p:sp>
      <p:pic>
        <p:nvPicPr>
          <p:cNvPr id="316" name="Google Shape;316;p37"/>
          <p:cNvPicPr preferRelativeResize="0"/>
          <p:nvPr/>
        </p:nvPicPr>
        <p:blipFill>
          <a:blip r:embed="rId4">
            <a:alphaModFix/>
          </a:blip>
          <a:stretch>
            <a:fillRect/>
          </a:stretch>
        </p:blipFill>
        <p:spPr>
          <a:xfrm>
            <a:off x="8140851" y="4703050"/>
            <a:ext cx="820577" cy="217975"/>
          </a:xfrm>
          <a:prstGeom prst="rect">
            <a:avLst/>
          </a:prstGeom>
          <a:noFill/>
          <a:ln>
            <a:noFill/>
          </a:ln>
        </p:spPr>
      </p:pic>
      <p:pic>
        <p:nvPicPr>
          <p:cNvPr id="317" name="Google Shape;317;p37"/>
          <p:cNvPicPr preferRelativeResize="0"/>
          <p:nvPr/>
        </p:nvPicPr>
        <p:blipFill rotWithShape="1">
          <a:blip r:embed="rId5">
            <a:alphaModFix/>
          </a:blip>
          <a:srcRect l="11478" r="11486"/>
          <a:stretch/>
        </p:blipFill>
        <p:spPr>
          <a:xfrm>
            <a:off x="4572000" y="0"/>
            <a:ext cx="4572001" cy="514350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321"/>
        <p:cNvGrpSpPr/>
        <p:nvPr/>
      </p:nvGrpSpPr>
      <p:grpSpPr>
        <a:xfrm>
          <a:off x="0" y="0"/>
          <a:ext cx="0" cy="0"/>
          <a:chOff x="0" y="0"/>
          <a:chExt cx="0" cy="0"/>
        </a:xfrm>
      </p:grpSpPr>
      <p:pic>
        <p:nvPicPr>
          <p:cNvPr id="322" name="Google Shape;322;p38"/>
          <p:cNvPicPr preferRelativeResize="0"/>
          <p:nvPr/>
        </p:nvPicPr>
        <p:blipFill rotWithShape="1">
          <a:blip r:embed="rId3">
            <a:alphaModFix/>
          </a:blip>
          <a:srcRect l="40754"/>
          <a:stretch/>
        </p:blipFill>
        <p:spPr>
          <a:xfrm>
            <a:off x="4571996" y="0"/>
            <a:ext cx="4572000" cy="5143500"/>
          </a:xfrm>
          <a:prstGeom prst="rect">
            <a:avLst/>
          </a:prstGeom>
          <a:noFill/>
          <a:ln>
            <a:noFill/>
          </a:ln>
        </p:spPr>
      </p:pic>
      <p:sp>
        <p:nvSpPr>
          <p:cNvPr id="323" name="Google Shape;323;p38"/>
          <p:cNvSpPr txBox="1">
            <a:spLocks noGrp="1"/>
          </p:cNvSpPr>
          <p:nvPr>
            <p:ph type="title"/>
          </p:nvPr>
        </p:nvSpPr>
        <p:spPr>
          <a:xfrm>
            <a:off x="360000" y="359975"/>
            <a:ext cx="3848400" cy="2211900"/>
          </a:xfrm>
          <a:prstGeom prst="rect">
            <a:avLst/>
          </a:prstGeom>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4000"/>
          </a:p>
        </p:txBody>
      </p:sp>
      <p:sp>
        <p:nvSpPr>
          <p:cNvPr id="324" name="Google Shape;324;p38"/>
          <p:cNvSpPr txBox="1">
            <a:spLocks noGrp="1"/>
          </p:cNvSpPr>
          <p:nvPr>
            <p:ph type="body" idx="1"/>
          </p:nvPr>
        </p:nvSpPr>
        <p:spPr>
          <a:xfrm>
            <a:off x="360000" y="2571750"/>
            <a:ext cx="3848400" cy="2211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endParaRPr sz="1200"/>
          </a:p>
        </p:txBody>
      </p:sp>
      <p:pic>
        <p:nvPicPr>
          <p:cNvPr id="325" name="Google Shape;325;p38"/>
          <p:cNvPicPr preferRelativeResize="0"/>
          <p:nvPr/>
        </p:nvPicPr>
        <p:blipFill>
          <a:blip r:embed="rId4">
            <a:alphaModFix/>
          </a:blip>
          <a:stretch>
            <a:fillRect/>
          </a:stretch>
        </p:blipFill>
        <p:spPr>
          <a:xfrm>
            <a:off x="8140851" y="4703050"/>
            <a:ext cx="820577" cy="217975"/>
          </a:xfrm>
          <a:prstGeom prst="rect">
            <a:avLst/>
          </a:prstGeom>
          <a:noFill/>
          <a:ln>
            <a:noFill/>
          </a:ln>
        </p:spPr>
      </p:pic>
      <p:pic>
        <p:nvPicPr>
          <p:cNvPr id="326" name="Google Shape;326;p38"/>
          <p:cNvPicPr preferRelativeResize="0"/>
          <p:nvPr/>
        </p:nvPicPr>
        <p:blipFill rotWithShape="1">
          <a:blip r:embed="rId5">
            <a:alphaModFix/>
          </a:blip>
          <a:srcRect l="11479" r="11479"/>
          <a:stretch/>
        </p:blipFill>
        <p:spPr>
          <a:xfrm>
            <a:off x="4572000" y="0"/>
            <a:ext cx="4572001" cy="514350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accent5"/>
        </a:solidFill>
        <a:effectLst/>
      </p:bgPr>
    </p:bg>
    <p:spTree>
      <p:nvGrpSpPr>
        <p:cNvPr id="1" name="Shape 330"/>
        <p:cNvGrpSpPr/>
        <p:nvPr/>
      </p:nvGrpSpPr>
      <p:grpSpPr>
        <a:xfrm>
          <a:off x="0" y="0"/>
          <a:ext cx="0" cy="0"/>
          <a:chOff x="0" y="0"/>
          <a:chExt cx="0" cy="0"/>
        </a:xfrm>
      </p:grpSpPr>
      <p:pic>
        <p:nvPicPr>
          <p:cNvPr id="331" name="Google Shape;331;p39"/>
          <p:cNvPicPr preferRelativeResize="0"/>
          <p:nvPr/>
        </p:nvPicPr>
        <p:blipFill rotWithShape="1">
          <a:blip r:embed="rId3">
            <a:alphaModFix/>
          </a:blip>
          <a:srcRect l="40754"/>
          <a:stretch/>
        </p:blipFill>
        <p:spPr>
          <a:xfrm>
            <a:off x="8996" y="0"/>
            <a:ext cx="4572000" cy="5143500"/>
          </a:xfrm>
          <a:prstGeom prst="rect">
            <a:avLst/>
          </a:prstGeom>
          <a:noFill/>
          <a:ln>
            <a:noFill/>
          </a:ln>
        </p:spPr>
      </p:pic>
      <p:sp>
        <p:nvSpPr>
          <p:cNvPr id="332" name="Google Shape;332;p39"/>
          <p:cNvSpPr txBox="1">
            <a:spLocks noGrp="1"/>
          </p:cNvSpPr>
          <p:nvPr>
            <p:ph type="title"/>
          </p:nvPr>
        </p:nvSpPr>
        <p:spPr>
          <a:xfrm>
            <a:off x="4961400" y="1984950"/>
            <a:ext cx="3822600" cy="1173600"/>
          </a:xfrm>
          <a:prstGeom prst="rect">
            <a:avLst/>
          </a:prstGeom>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2800">
              <a:latin typeface="Open Sans"/>
              <a:ea typeface="Open Sans"/>
              <a:cs typeface="Open Sans"/>
              <a:sym typeface="Open Sans"/>
            </a:endParaRPr>
          </a:p>
        </p:txBody>
      </p:sp>
      <p:pic>
        <p:nvPicPr>
          <p:cNvPr id="333" name="Google Shape;333;p39"/>
          <p:cNvPicPr preferRelativeResize="0"/>
          <p:nvPr/>
        </p:nvPicPr>
        <p:blipFill>
          <a:blip r:embed="rId4">
            <a:alphaModFix/>
          </a:blip>
          <a:stretch>
            <a:fillRect/>
          </a:stretch>
        </p:blipFill>
        <p:spPr>
          <a:xfrm>
            <a:off x="8140851" y="4703050"/>
            <a:ext cx="820577" cy="217975"/>
          </a:xfrm>
          <a:prstGeom prst="rect">
            <a:avLst/>
          </a:prstGeom>
          <a:noFill/>
          <a:ln>
            <a:noFill/>
          </a:ln>
        </p:spPr>
      </p:pic>
      <p:pic>
        <p:nvPicPr>
          <p:cNvPr id="334" name="Google Shape;334;p39"/>
          <p:cNvPicPr preferRelativeResize="0"/>
          <p:nvPr/>
        </p:nvPicPr>
        <p:blipFill rotWithShape="1">
          <a:blip r:embed="rId5">
            <a:alphaModFix/>
          </a:blip>
          <a:srcRect l="93" r="21982"/>
          <a:stretch/>
        </p:blipFill>
        <p:spPr>
          <a:xfrm>
            <a:off x="0" y="0"/>
            <a:ext cx="4624599" cy="514350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Shape 338"/>
        <p:cNvGrpSpPr/>
        <p:nvPr/>
      </p:nvGrpSpPr>
      <p:grpSpPr>
        <a:xfrm>
          <a:off x="0" y="0"/>
          <a:ext cx="0" cy="0"/>
          <a:chOff x="0" y="0"/>
          <a:chExt cx="0" cy="0"/>
        </a:xfrm>
      </p:grpSpPr>
      <p:pic>
        <p:nvPicPr>
          <p:cNvPr id="339" name="Google Shape;339;p40"/>
          <p:cNvPicPr preferRelativeResize="0"/>
          <p:nvPr/>
        </p:nvPicPr>
        <p:blipFill rotWithShape="1">
          <a:blip r:embed="rId3">
            <a:alphaModFix/>
          </a:blip>
          <a:srcRect l="40754"/>
          <a:stretch/>
        </p:blipFill>
        <p:spPr>
          <a:xfrm>
            <a:off x="8996" y="0"/>
            <a:ext cx="4572000" cy="5143500"/>
          </a:xfrm>
          <a:prstGeom prst="rect">
            <a:avLst/>
          </a:prstGeom>
          <a:noFill/>
          <a:ln>
            <a:noFill/>
          </a:ln>
        </p:spPr>
      </p:pic>
      <p:sp>
        <p:nvSpPr>
          <p:cNvPr id="340" name="Google Shape;340;p40"/>
          <p:cNvSpPr txBox="1">
            <a:spLocks noGrp="1"/>
          </p:cNvSpPr>
          <p:nvPr>
            <p:ph type="title"/>
          </p:nvPr>
        </p:nvSpPr>
        <p:spPr>
          <a:xfrm>
            <a:off x="4961400" y="1984950"/>
            <a:ext cx="3822600" cy="1173600"/>
          </a:xfrm>
          <a:prstGeom prst="rect">
            <a:avLst/>
          </a:prstGeom>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2800">
              <a:latin typeface="Open Sans"/>
              <a:ea typeface="Open Sans"/>
              <a:cs typeface="Open Sans"/>
              <a:sym typeface="Open Sans"/>
            </a:endParaRPr>
          </a:p>
        </p:txBody>
      </p:sp>
      <p:pic>
        <p:nvPicPr>
          <p:cNvPr id="341" name="Google Shape;341;p40"/>
          <p:cNvPicPr preferRelativeResize="0"/>
          <p:nvPr/>
        </p:nvPicPr>
        <p:blipFill>
          <a:blip r:embed="rId4">
            <a:alphaModFix/>
          </a:blip>
          <a:stretch>
            <a:fillRect/>
          </a:stretch>
        </p:blipFill>
        <p:spPr>
          <a:xfrm>
            <a:off x="8140851" y="4703050"/>
            <a:ext cx="820577" cy="217975"/>
          </a:xfrm>
          <a:prstGeom prst="rect">
            <a:avLst/>
          </a:prstGeom>
          <a:noFill/>
          <a:ln>
            <a:noFill/>
          </a:ln>
        </p:spPr>
      </p:pic>
      <p:pic>
        <p:nvPicPr>
          <p:cNvPr id="342" name="Google Shape;342;p40"/>
          <p:cNvPicPr preferRelativeResize="0"/>
          <p:nvPr/>
        </p:nvPicPr>
        <p:blipFill rotWithShape="1">
          <a:blip r:embed="rId5">
            <a:alphaModFix/>
          </a:blip>
          <a:srcRect r="22075"/>
          <a:stretch/>
        </p:blipFill>
        <p:spPr>
          <a:xfrm>
            <a:off x="0" y="0"/>
            <a:ext cx="4624599" cy="51435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40"/>
                                        </p:tgtEl>
                                        <p:attrNameLst>
                                          <p:attrName>style.visibility</p:attrName>
                                        </p:attrNameLst>
                                      </p:cBhvr>
                                      <p:to>
                                        <p:strVal val="visible"/>
                                      </p:to>
                                    </p:set>
                                    <p:anim calcmode="lin" valueType="num">
                                      <p:cBhvr additive="base">
                                        <p:cTn id="7" dur="1000"/>
                                        <p:tgtEl>
                                          <p:spTgt spid="34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Shape 351"/>
        <p:cNvGrpSpPr/>
        <p:nvPr/>
      </p:nvGrpSpPr>
      <p:grpSpPr>
        <a:xfrm>
          <a:off x="0" y="0"/>
          <a:ext cx="0" cy="0"/>
          <a:chOff x="0" y="0"/>
          <a:chExt cx="0" cy="0"/>
        </a:xfrm>
      </p:grpSpPr>
      <p:sp>
        <p:nvSpPr>
          <p:cNvPr id="352" name="Google Shape;352;p42"/>
          <p:cNvSpPr txBox="1">
            <a:spLocks noGrp="1"/>
          </p:cNvSpPr>
          <p:nvPr>
            <p:ph type="title"/>
          </p:nvPr>
        </p:nvSpPr>
        <p:spPr>
          <a:xfrm>
            <a:off x="360000" y="2150850"/>
            <a:ext cx="842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accent5"/>
        </a:solidFill>
        <a:effectLst/>
      </p:bgPr>
    </p:bg>
    <p:spTree>
      <p:nvGrpSpPr>
        <p:cNvPr id="1" name="Shape 356"/>
        <p:cNvGrpSpPr/>
        <p:nvPr/>
      </p:nvGrpSpPr>
      <p:grpSpPr>
        <a:xfrm>
          <a:off x="0" y="0"/>
          <a:ext cx="0" cy="0"/>
          <a:chOff x="0" y="0"/>
          <a:chExt cx="0" cy="0"/>
        </a:xfrm>
      </p:grpSpPr>
      <p:sp>
        <p:nvSpPr>
          <p:cNvPr id="357" name="Google Shape;357;p43"/>
          <p:cNvSpPr txBox="1">
            <a:spLocks noGrp="1"/>
          </p:cNvSpPr>
          <p:nvPr>
            <p:ph type="title"/>
          </p:nvPr>
        </p:nvSpPr>
        <p:spPr>
          <a:xfrm>
            <a:off x="360000" y="2150850"/>
            <a:ext cx="842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Shape 361"/>
        <p:cNvGrpSpPr/>
        <p:nvPr/>
      </p:nvGrpSpPr>
      <p:grpSpPr>
        <a:xfrm>
          <a:off x="0" y="0"/>
          <a:ext cx="0" cy="0"/>
          <a:chOff x="0" y="0"/>
          <a:chExt cx="0" cy="0"/>
        </a:xfrm>
      </p:grpSpPr>
      <p:sp>
        <p:nvSpPr>
          <p:cNvPr id="362" name="Google Shape;362;p44"/>
          <p:cNvSpPr txBox="1">
            <a:spLocks noGrp="1"/>
          </p:cNvSpPr>
          <p:nvPr>
            <p:ph type="title"/>
          </p:nvPr>
        </p:nvSpPr>
        <p:spPr>
          <a:xfrm>
            <a:off x="360000" y="2150850"/>
            <a:ext cx="842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l="39739" r="11596" b="17877"/>
          <a:stretch/>
        </p:blipFill>
        <p:spPr>
          <a:xfrm>
            <a:off x="-39429" y="0"/>
            <a:ext cx="4572000" cy="5143500"/>
          </a:xfrm>
          <a:prstGeom prst="rect">
            <a:avLst/>
          </a:prstGeom>
          <a:noFill/>
          <a:ln>
            <a:noFill/>
          </a:ln>
        </p:spPr>
      </p:pic>
      <p:sp>
        <p:nvSpPr>
          <p:cNvPr id="70" name="Google Shape;70;p15"/>
          <p:cNvSpPr txBox="1">
            <a:spLocks noGrp="1"/>
          </p:cNvSpPr>
          <p:nvPr>
            <p:ph type="title"/>
          </p:nvPr>
        </p:nvSpPr>
        <p:spPr>
          <a:xfrm>
            <a:off x="4805875" y="360000"/>
            <a:ext cx="4212000" cy="2211900"/>
          </a:xfrm>
          <a:prstGeom prst="rect">
            <a:avLst/>
          </a:prstGeom>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fi" sz="4000" b="1" dirty="0"/>
              <a:t>Why the </a:t>
            </a:r>
            <a:br>
              <a:rPr lang="fi" sz="4000" b="1" dirty="0"/>
            </a:br>
            <a:r>
              <a:rPr lang="fi" sz="4000" b="1" dirty="0"/>
              <a:t>Arctic </a:t>
            </a:r>
            <a:br>
              <a:rPr lang="fi" sz="4000" b="1" dirty="0"/>
            </a:br>
            <a:r>
              <a:rPr lang="fi" sz="4000" b="1" dirty="0"/>
              <a:t>matters</a:t>
            </a:r>
            <a:endParaRPr sz="4000" b="1" dirty="0"/>
          </a:p>
        </p:txBody>
      </p:sp>
      <p:sp>
        <p:nvSpPr>
          <p:cNvPr id="71" name="Google Shape;71;p15"/>
          <p:cNvSpPr txBox="1">
            <a:spLocks noGrp="1"/>
          </p:cNvSpPr>
          <p:nvPr>
            <p:ph type="body" idx="1"/>
          </p:nvPr>
        </p:nvSpPr>
        <p:spPr>
          <a:xfrm>
            <a:off x="4805875" y="2571750"/>
            <a:ext cx="4029300" cy="2257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i" sz="1200"/>
              <a:t>The Arctic is where we see the strongest impacts of the climate change today. While the Arctic has just a fraction of a percent of the world’s population, it contributes nearly 20% of many globally important resources such as minerals, energy, fish, freshwater, and the most pristine nature, which illustrates its interdependence with the rest of the globe. The Arctic is a  vital region for the world, and UArctic has a key role in ensuring that those outside the region understand northern realities.</a:t>
            </a:r>
            <a:endParaRPr sz="1200"/>
          </a:p>
          <a:p>
            <a:pPr marL="0" lvl="0" indent="0" algn="l" rtl="0">
              <a:spcBef>
                <a:spcPts val="1200"/>
              </a:spcBef>
              <a:spcAft>
                <a:spcPts val="1200"/>
              </a:spcAft>
              <a:buNone/>
            </a:pPr>
            <a:endParaRPr/>
          </a:p>
        </p:txBody>
      </p:sp>
      <p:pic>
        <p:nvPicPr>
          <p:cNvPr id="72" name="Google Shape;72;p15"/>
          <p:cNvPicPr preferRelativeResize="0"/>
          <p:nvPr/>
        </p:nvPicPr>
        <p:blipFill>
          <a:blip r:embed="rId4">
            <a:alphaModFix/>
          </a:blip>
          <a:stretch>
            <a:fillRect/>
          </a:stretch>
        </p:blipFill>
        <p:spPr>
          <a:xfrm>
            <a:off x="8140851" y="4703050"/>
            <a:ext cx="820577" cy="217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accent6"/>
        </a:solidFill>
        <a:effectLst/>
      </p:bgPr>
    </p:bg>
    <p:spTree>
      <p:nvGrpSpPr>
        <p:cNvPr id="1" name="Shape 366"/>
        <p:cNvGrpSpPr/>
        <p:nvPr/>
      </p:nvGrpSpPr>
      <p:grpSpPr>
        <a:xfrm>
          <a:off x="0" y="0"/>
          <a:ext cx="0" cy="0"/>
          <a:chOff x="0" y="0"/>
          <a:chExt cx="0" cy="0"/>
        </a:xfrm>
      </p:grpSpPr>
      <p:sp>
        <p:nvSpPr>
          <p:cNvPr id="367" name="Google Shape;367;p45"/>
          <p:cNvSpPr txBox="1">
            <a:spLocks noGrp="1"/>
          </p:cNvSpPr>
          <p:nvPr>
            <p:ph type="title"/>
          </p:nvPr>
        </p:nvSpPr>
        <p:spPr>
          <a:xfrm>
            <a:off x="360000" y="2150850"/>
            <a:ext cx="842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rgbClr val="49BED8"/>
        </a:solidFill>
        <a:effectLst/>
      </p:bgPr>
    </p:bg>
    <p:spTree>
      <p:nvGrpSpPr>
        <p:cNvPr id="1" name="Shape 371"/>
        <p:cNvGrpSpPr/>
        <p:nvPr/>
      </p:nvGrpSpPr>
      <p:grpSpPr>
        <a:xfrm>
          <a:off x="0" y="0"/>
          <a:ext cx="0" cy="0"/>
          <a:chOff x="0" y="0"/>
          <a:chExt cx="0" cy="0"/>
        </a:xfrm>
      </p:grpSpPr>
      <p:sp>
        <p:nvSpPr>
          <p:cNvPr id="372" name="Google Shape;372;p46"/>
          <p:cNvSpPr txBox="1">
            <a:spLocks noGrp="1"/>
          </p:cNvSpPr>
          <p:nvPr>
            <p:ph type="title"/>
          </p:nvPr>
        </p:nvSpPr>
        <p:spPr>
          <a:xfrm>
            <a:off x="360000" y="2150850"/>
            <a:ext cx="842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376"/>
        <p:cNvGrpSpPr/>
        <p:nvPr/>
      </p:nvGrpSpPr>
      <p:grpSpPr>
        <a:xfrm>
          <a:off x="0" y="0"/>
          <a:ext cx="0" cy="0"/>
          <a:chOff x="0" y="0"/>
          <a:chExt cx="0" cy="0"/>
        </a:xfrm>
      </p:grpSpPr>
      <p:sp>
        <p:nvSpPr>
          <p:cNvPr id="377" name="Google Shape;377;p47"/>
          <p:cNvSpPr txBox="1">
            <a:spLocks noGrp="1"/>
          </p:cNvSpPr>
          <p:nvPr>
            <p:ph type="title"/>
          </p:nvPr>
        </p:nvSpPr>
        <p:spPr>
          <a:xfrm>
            <a:off x="360000" y="2150850"/>
            <a:ext cx="842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l="20380" r="20374"/>
          <a:stretch/>
        </p:blipFill>
        <p:spPr>
          <a:xfrm>
            <a:off x="9000" y="0"/>
            <a:ext cx="4572001" cy="5143501"/>
          </a:xfrm>
          <a:prstGeom prst="rect">
            <a:avLst/>
          </a:prstGeom>
          <a:noFill/>
          <a:ln>
            <a:noFill/>
          </a:ln>
        </p:spPr>
      </p:pic>
      <p:sp>
        <p:nvSpPr>
          <p:cNvPr id="78" name="Google Shape;78;p16"/>
          <p:cNvSpPr txBox="1">
            <a:spLocks noGrp="1"/>
          </p:cNvSpPr>
          <p:nvPr>
            <p:ph type="title"/>
          </p:nvPr>
        </p:nvSpPr>
        <p:spPr>
          <a:xfrm>
            <a:off x="4961400" y="1865975"/>
            <a:ext cx="3822600" cy="238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 sz="2400">
                <a:latin typeface="Open Sans"/>
                <a:ea typeface="Open Sans"/>
                <a:cs typeface="Open Sans"/>
                <a:sym typeface="Open Sans"/>
              </a:rPr>
              <a:t>A strong, engaged, informed, and dynamic North, creating better lives and environments for all northerners.</a:t>
            </a:r>
            <a:endParaRPr sz="2800">
              <a:latin typeface="Open Sans"/>
              <a:ea typeface="Open Sans"/>
              <a:cs typeface="Open Sans"/>
              <a:sym typeface="Open Sans"/>
            </a:endParaRPr>
          </a:p>
        </p:txBody>
      </p:sp>
      <p:pic>
        <p:nvPicPr>
          <p:cNvPr id="79" name="Google Shape;79;p16"/>
          <p:cNvPicPr preferRelativeResize="0"/>
          <p:nvPr/>
        </p:nvPicPr>
        <p:blipFill>
          <a:blip r:embed="rId4">
            <a:alphaModFix/>
          </a:blip>
          <a:stretch>
            <a:fillRect/>
          </a:stretch>
        </p:blipFill>
        <p:spPr>
          <a:xfrm>
            <a:off x="8140851" y="4703050"/>
            <a:ext cx="820577" cy="217975"/>
          </a:xfrm>
          <a:prstGeom prst="rect">
            <a:avLst/>
          </a:prstGeom>
          <a:noFill/>
          <a:ln>
            <a:noFill/>
          </a:ln>
        </p:spPr>
      </p:pic>
      <p:pic>
        <p:nvPicPr>
          <p:cNvPr id="80" name="Google Shape;80;p16"/>
          <p:cNvPicPr preferRelativeResize="0"/>
          <p:nvPr/>
        </p:nvPicPr>
        <p:blipFill rotWithShape="1">
          <a:blip r:embed="rId5">
            <a:alphaModFix/>
          </a:blip>
          <a:srcRect l="93" r="21982"/>
          <a:stretch/>
        </p:blipFill>
        <p:spPr>
          <a:xfrm>
            <a:off x="9000" y="0"/>
            <a:ext cx="4624599" cy="5143502"/>
          </a:xfrm>
          <a:prstGeom prst="rect">
            <a:avLst/>
          </a:prstGeom>
          <a:noFill/>
          <a:ln>
            <a:noFill/>
          </a:ln>
        </p:spPr>
      </p:pic>
      <p:sp>
        <p:nvSpPr>
          <p:cNvPr id="81" name="Google Shape;81;p16"/>
          <p:cNvSpPr txBox="1">
            <a:spLocks noGrp="1"/>
          </p:cNvSpPr>
          <p:nvPr>
            <p:ph type="title"/>
          </p:nvPr>
        </p:nvSpPr>
        <p:spPr>
          <a:xfrm>
            <a:off x="4796550" y="910775"/>
            <a:ext cx="4212000" cy="905100"/>
          </a:xfrm>
          <a:prstGeom prst="rect">
            <a:avLst/>
          </a:prstGeom>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fi" sz="4000" b="1" dirty="0"/>
              <a:t>Vision</a:t>
            </a:r>
            <a:endParaRPr sz="4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9BED8"/>
        </a:solidFill>
        <a:effectLst/>
      </p:bgPr>
    </p:bg>
    <p:spTree>
      <p:nvGrpSpPr>
        <p:cNvPr id="1" name="Shape 85"/>
        <p:cNvGrpSpPr/>
        <p:nvPr/>
      </p:nvGrpSpPr>
      <p:grpSpPr>
        <a:xfrm>
          <a:off x="0" y="0"/>
          <a:ext cx="0" cy="0"/>
          <a:chOff x="0" y="0"/>
          <a:chExt cx="0" cy="0"/>
        </a:xfrm>
      </p:grpSpPr>
      <p:sp>
        <p:nvSpPr>
          <p:cNvPr id="95" name="Google Shape;95;p17"/>
          <p:cNvSpPr txBox="1"/>
          <p:nvPr/>
        </p:nvSpPr>
        <p:spPr>
          <a:xfrm>
            <a:off x="375240" y="1306409"/>
            <a:ext cx="234780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 b="1" dirty="0">
                <a:solidFill>
                  <a:schemeClr val="dk1"/>
                </a:solidFill>
                <a:latin typeface="Open Sans"/>
                <a:ea typeface="Open Sans"/>
                <a:cs typeface="Open Sans"/>
                <a:sym typeface="Open Sans"/>
              </a:rPr>
              <a:t>Circumpolar</a:t>
            </a:r>
          </a:p>
          <a:p>
            <a:pPr marL="0" lvl="0" indent="0" algn="l" rtl="0">
              <a:spcBef>
                <a:spcPts val="0"/>
              </a:spcBef>
              <a:spcAft>
                <a:spcPts val="0"/>
              </a:spcAft>
              <a:buNone/>
            </a:pPr>
            <a:r>
              <a:rPr lang="fi" dirty="0">
                <a:solidFill>
                  <a:schemeClr val="dk1"/>
                </a:solidFill>
                <a:latin typeface="Open Sans"/>
                <a:ea typeface="Open Sans"/>
                <a:cs typeface="Open Sans"/>
                <a:sym typeface="Open Sans"/>
              </a:rPr>
              <a:t>UArctic promotes northern voices and a circumpolar world view.</a:t>
            </a:r>
            <a:endParaRPr dirty="0">
              <a:solidFill>
                <a:schemeClr val="dk1"/>
              </a:solidFill>
              <a:latin typeface="Open Sans"/>
              <a:ea typeface="Open Sans"/>
              <a:cs typeface="Open Sans"/>
              <a:sym typeface="Open Sans"/>
            </a:endParaRPr>
          </a:p>
        </p:txBody>
      </p:sp>
      <p:sp>
        <p:nvSpPr>
          <p:cNvPr id="97" name="Google Shape;97;p17"/>
          <p:cNvSpPr txBox="1"/>
          <p:nvPr/>
        </p:nvSpPr>
        <p:spPr>
          <a:xfrm>
            <a:off x="3052690" y="1306400"/>
            <a:ext cx="272730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 b="1" dirty="0">
                <a:solidFill>
                  <a:schemeClr val="dk1"/>
                </a:solidFill>
                <a:latin typeface="Open Sans"/>
                <a:ea typeface="Open Sans"/>
                <a:cs typeface="Open Sans"/>
                <a:sym typeface="Open Sans"/>
              </a:rPr>
              <a:t>Inclusive </a:t>
            </a:r>
          </a:p>
          <a:p>
            <a:pPr marL="0" lvl="0" indent="0" algn="l" rtl="0">
              <a:spcBef>
                <a:spcPts val="0"/>
              </a:spcBef>
              <a:spcAft>
                <a:spcPts val="0"/>
              </a:spcAft>
              <a:buNone/>
            </a:pPr>
            <a:r>
              <a:rPr lang="fi" dirty="0">
                <a:solidFill>
                  <a:schemeClr val="dk1"/>
                </a:solidFill>
                <a:latin typeface="Open Sans"/>
                <a:ea typeface="Open Sans"/>
                <a:cs typeface="Open Sans"/>
                <a:sym typeface="Open Sans"/>
              </a:rPr>
              <a:t>UArctic embraces and respects cultural diversity, language plurality, and gender equality.</a:t>
            </a:r>
            <a:endParaRPr dirty="0">
              <a:solidFill>
                <a:schemeClr val="dk1"/>
              </a:solidFill>
              <a:latin typeface="Open Sans"/>
              <a:ea typeface="Open Sans"/>
              <a:cs typeface="Open Sans"/>
              <a:sym typeface="Open Sans"/>
            </a:endParaRPr>
          </a:p>
        </p:txBody>
      </p:sp>
      <p:sp>
        <p:nvSpPr>
          <p:cNvPr id="98" name="Google Shape;98;p17"/>
          <p:cNvSpPr txBox="1"/>
          <p:nvPr/>
        </p:nvSpPr>
        <p:spPr>
          <a:xfrm>
            <a:off x="6198440" y="1306400"/>
            <a:ext cx="2572500" cy="169274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 b="1" dirty="0">
                <a:solidFill>
                  <a:schemeClr val="dk1"/>
                </a:solidFill>
                <a:latin typeface="Open Sans"/>
                <a:ea typeface="Open Sans"/>
                <a:cs typeface="Open Sans"/>
                <a:sym typeface="Open Sans"/>
              </a:rPr>
              <a:t>Respectful</a:t>
            </a:r>
          </a:p>
          <a:p>
            <a:pPr marL="0" lvl="0" indent="0" algn="l" rtl="0">
              <a:spcBef>
                <a:spcPts val="0"/>
              </a:spcBef>
              <a:spcAft>
                <a:spcPts val="0"/>
              </a:spcAft>
              <a:buNone/>
            </a:pPr>
            <a:r>
              <a:rPr lang="fi" dirty="0">
                <a:solidFill>
                  <a:schemeClr val="dk1"/>
                </a:solidFill>
                <a:latin typeface="Open Sans"/>
                <a:ea typeface="Open Sans"/>
                <a:cs typeface="Open Sans"/>
                <a:sym typeface="Open Sans"/>
              </a:rPr>
              <a:t>UArctic promotes relationships of respect, trust, and partnership, and embraces the perspectives and knowledge of northern Indigenous peoples.</a:t>
            </a:r>
            <a:endParaRPr dirty="0">
              <a:solidFill>
                <a:schemeClr val="dk1"/>
              </a:solidFill>
              <a:latin typeface="Open Sans"/>
              <a:ea typeface="Open Sans"/>
              <a:cs typeface="Open Sans"/>
              <a:sym typeface="Open Sans"/>
            </a:endParaRPr>
          </a:p>
        </p:txBody>
      </p:sp>
      <p:sp>
        <p:nvSpPr>
          <p:cNvPr id="99" name="Google Shape;99;p17"/>
          <p:cNvSpPr txBox="1"/>
          <p:nvPr/>
        </p:nvSpPr>
        <p:spPr>
          <a:xfrm>
            <a:off x="375240" y="2962125"/>
            <a:ext cx="2423100" cy="14772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 b="1" dirty="0">
                <a:solidFill>
                  <a:schemeClr val="dk1"/>
                </a:solidFill>
                <a:latin typeface="Open Sans"/>
                <a:ea typeface="Open Sans"/>
                <a:cs typeface="Open Sans"/>
                <a:sym typeface="Open Sans"/>
              </a:rPr>
              <a:t>Collaborative </a:t>
            </a:r>
          </a:p>
          <a:p>
            <a:pPr marL="0" lvl="0" indent="0" algn="l" rtl="0">
              <a:spcBef>
                <a:spcPts val="0"/>
              </a:spcBef>
              <a:spcAft>
                <a:spcPts val="0"/>
              </a:spcAft>
              <a:buNone/>
            </a:pPr>
            <a:r>
              <a:rPr lang="fi" dirty="0">
                <a:solidFill>
                  <a:schemeClr val="dk1"/>
                </a:solidFill>
                <a:latin typeface="Open Sans"/>
                <a:ea typeface="Open Sans"/>
                <a:cs typeface="Open Sans"/>
                <a:sym typeface="Open Sans"/>
              </a:rPr>
              <a:t>Arctic is committed to supporting participatory approaches to the production and sharing of knowledge.</a:t>
            </a:r>
            <a:endParaRPr dirty="0">
              <a:solidFill>
                <a:schemeClr val="dk1"/>
              </a:solidFill>
              <a:latin typeface="Open Sans"/>
              <a:ea typeface="Open Sans"/>
              <a:cs typeface="Open Sans"/>
              <a:sym typeface="Open Sans"/>
            </a:endParaRPr>
          </a:p>
        </p:txBody>
      </p:sp>
      <p:sp>
        <p:nvSpPr>
          <p:cNvPr id="100" name="Google Shape;100;p17"/>
          <p:cNvSpPr txBox="1"/>
          <p:nvPr/>
        </p:nvSpPr>
        <p:spPr>
          <a:xfrm>
            <a:off x="3052690" y="2962125"/>
            <a:ext cx="2540700" cy="233907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 b="1" dirty="0">
                <a:solidFill>
                  <a:schemeClr val="dk1"/>
                </a:solidFill>
                <a:latin typeface="Open Sans"/>
                <a:ea typeface="Open Sans"/>
                <a:cs typeface="Open Sans"/>
                <a:sym typeface="Open Sans"/>
              </a:rPr>
              <a:t>Open</a:t>
            </a:r>
          </a:p>
          <a:p>
            <a:pPr marL="0" lvl="0" indent="0" algn="l" rtl="0">
              <a:spcBef>
                <a:spcPts val="0"/>
              </a:spcBef>
              <a:spcAft>
                <a:spcPts val="0"/>
              </a:spcAft>
              <a:buNone/>
            </a:pPr>
            <a:r>
              <a:rPr lang="fi" dirty="0">
                <a:solidFill>
                  <a:schemeClr val="dk1"/>
                </a:solidFill>
                <a:latin typeface="Open Sans"/>
                <a:ea typeface="Open Sans"/>
                <a:cs typeface="Open Sans"/>
                <a:sym typeface="Open Sans"/>
              </a:rPr>
              <a:t>UArctic is a university network without walls, committed to reducing all barriers to cooperation across borders, cultures, and academic systems, embracing transparency and openness.</a:t>
            </a:r>
            <a:endParaRPr dirty="0">
              <a:solidFill>
                <a:schemeClr val="dk1"/>
              </a:solidFill>
              <a:latin typeface="Open Sans"/>
              <a:ea typeface="Open Sans"/>
              <a:cs typeface="Open Sans"/>
              <a:sym typeface="Open Sans"/>
            </a:endParaRPr>
          </a:p>
          <a:p>
            <a:pPr marL="0" lvl="0" indent="0" algn="l" rtl="0">
              <a:spcBef>
                <a:spcPts val="0"/>
              </a:spcBef>
              <a:spcAft>
                <a:spcPts val="0"/>
              </a:spcAft>
              <a:buNone/>
            </a:pPr>
            <a:endParaRPr b="1" dirty="0">
              <a:solidFill>
                <a:schemeClr val="dk1"/>
              </a:solidFill>
              <a:latin typeface="Open Sans"/>
              <a:ea typeface="Open Sans"/>
              <a:cs typeface="Open Sans"/>
              <a:sym typeface="Open Sans"/>
            </a:endParaRPr>
          </a:p>
        </p:txBody>
      </p:sp>
      <p:sp>
        <p:nvSpPr>
          <p:cNvPr id="101" name="Google Shape;101;p17"/>
          <p:cNvSpPr txBox="1"/>
          <p:nvPr/>
        </p:nvSpPr>
        <p:spPr>
          <a:xfrm>
            <a:off x="6198440" y="2962134"/>
            <a:ext cx="2347800" cy="14772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 b="1" dirty="0">
                <a:solidFill>
                  <a:schemeClr val="dk1"/>
                </a:solidFill>
                <a:latin typeface="Open Sans"/>
                <a:ea typeface="Open Sans"/>
                <a:cs typeface="Open Sans"/>
                <a:sym typeface="Open Sans"/>
              </a:rPr>
              <a:t>Influential</a:t>
            </a:r>
          </a:p>
          <a:p>
            <a:pPr marL="0" lvl="0" indent="0" algn="l" rtl="0">
              <a:spcBef>
                <a:spcPts val="0"/>
              </a:spcBef>
              <a:spcAft>
                <a:spcPts val="0"/>
              </a:spcAft>
              <a:buNone/>
            </a:pPr>
            <a:r>
              <a:rPr lang="fi" dirty="0">
                <a:solidFill>
                  <a:schemeClr val="dk1"/>
                </a:solidFill>
                <a:latin typeface="Open Sans"/>
                <a:ea typeface="Open Sans"/>
                <a:cs typeface="Open Sans"/>
                <a:sym typeface="Open Sans"/>
              </a:rPr>
              <a:t>UArctic provides decision-makers with knowledge-based advice that supports sustainable development in the Arctic.</a:t>
            </a:r>
            <a:endParaRPr dirty="0">
              <a:solidFill>
                <a:schemeClr val="dk1"/>
              </a:solidFill>
              <a:latin typeface="Open Sans"/>
              <a:ea typeface="Open Sans"/>
              <a:cs typeface="Open Sans"/>
              <a:sym typeface="Open Sans"/>
            </a:endParaRPr>
          </a:p>
        </p:txBody>
      </p:sp>
      <p:sp>
        <p:nvSpPr>
          <p:cNvPr id="19" name="Google Shape;81;p16">
            <a:extLst>
              <a:ext uri="{FF2B5EF4-FFF2-40B4-BE49-F238E27FC236}">
                <a16:creationId xmlns:a16="http://schemas.microsoft.com/office/drawing/2014/main" id="{7C38AFA6-790F-4D8B-A24E-0F3E922CCE2A}"/>
              </a:ext>
            </a:extLst>
          </p:cNvPr>
          <p:cNvSpPr txBox="1">
            <a:spLocks/>
          </p:cNvSpPr>
          <p:nvPr/>
        </p:nvSpPr>
        <p:spPr>
          <a:xfrm>
            <a:off x="2310340" y="316915"/>
            <a:ext cx="4212000" cy="90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pen Sans ExtraBold"/>
              <a:buNone/>
              <a:defRPr sz="3600" b="0" i="0" u="none" strike="noStrike" cap="none">
                <a:solidFill>
                  <a:schemeClr val="dk1"/>
                </a:solidFill>
                <a:latin typeface="Open Sans ExtraBold"/>
                <a:ea typeface="Open Sans ExtraBold"/>
                <a:cs typeface="Open Sans ExtraBold"/>
                <a:sym typeface="Open Sans ExtraBold"/>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nSpc>
                <a:spcPct val="90000"/>
              </a:lnSpc>
            </a:pPr>
            <a:r>
              <a:rPr lang="en-CA" sz="4000" b="1" dirty="0"/>
              <a:t>Values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par>
                                <p:cTn id="8" presetID="10" presetClass="entr" presetSubtype="0" fill="hold"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fade">
                                      <p:cBhvr>
                                        <p:cTn id="10" dur="1000"/>
                                        <p:tgtEl>
                                          <p:spTgt spid="97"/>
                                        </p:tgtEl>
                                      </p:cBhvr>
                                    </p:animEffect>
                                  </p:childTnLst>
                                </p:cTn>
                              </p:par>
                              <p:par>
                                <p:cTn id="11" presetID="10" presetClass="entr" presetSubtype="0" fill="hold" nodeType="with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fade">
                                      <p:cBhvr>
                                        <p:cTn id="13" dur="1000"/>
                                        <p:tgtEl>
                                          <p:spTgt spid="98"/>
                                        </p:tgtEl>
                                      </p:cBhvr>
                                    </p:animEffect>
                                  </p:childTnLst>
                                </p:cTn>
                              </p:par>
                              <p:par>
                                <p:cTn id="14" presetID="10" presetClass="entr" presetSubtype="0" fill="hold" nodeType="with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fade">
                                      <p:cBhvr>
                                        <p:cTn id="16" dur="1000"/>
                                        <p:tgtEl>
                                          <p:spTgt spid="99"/>
                                        </p:tgtEl>
                                      </p:cBhvr>
                                    </p:animEffect>
                                  </p:childTnLst>
                                </p:cTn>
                              </p:par>
                              <p:par>
                                <p:cTn id="17" presetID="10" presetClass="entr" presetSubtype="0" fill="hold" nodeType="with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fade">
                                      <p:cBhvr>
                                        <p:cTn id="19" dur="1000"/>
                                        <p:tgtEl>
                                          <p:spTgt spid="100"/>
                                        </p:tgtEl>
                                      </p:cBhvr>
                                    </p:animEffect>
                                  </p:childTnLst>
                                </p:cTn>
                              </p:par>
                              <p:par>
                                <p:cTn id="20" presetID="10" presetClass="entr" presetSubtype="0" fill="hold" nodeType="with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1212150" y="1606600"/>
            <a:ext cx="6719700" cy="2841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i" sz="2400" dirty="0">
                <a:latin typeface="Open Sans"/>
                <a:ea typeface="Open Sans"/>
                <a:cs typeface="Open Sans"/>
                <a:sym typeface="Open Sans"/>
              </a:rPr>
              <a:t>UArctic develops knowledge to address local and global challenges of relevance to Arctic peoples and societies by providing unique educational, research, and innovation opportunities through collaboration within a powerful network of member institutions.</a:t>
            </a:r>
            <a:endParaRPr sz="2400" dirty="0">
              <a:latin typeface="Open Sans"/>
              <a:ea typeface="Open Sans"/>
              <a:cs typeface="Open Sans"/>
              <a:sym typeface="Open Sans"/>
            </a:endParaRPr>
          </a:p>
        </p:txBody>
      </p:sp>
      <p:sp>
        <p:nvSpPr>
          <p:cNvPr id="7" name="Google Shape;81;p16">
            <a:extLst>
              <a:ext uri="{FF2B5EF4-FFF2-40B4-BE49-F238E27FC236}">
                <a16:creationId xmlns:a16="http://schemas.microsoft.com/office/drawing/2014/main" id="{82FCED51-50F1-48E1-A8B5-849AA3AC5854}"/>
              </a:ext>
            </a:extLst>
          </p:cNvPr>
          <p:cNvSpPr txBox="1">
            <a:spLocks/>
          </p:cNvSpPr>
          <p:nvPr/>
        </p:nvSpPr>
        <p:spPr>
          <a:xfrm>
            <a:off x="2466000" y="561201"/>
            <a:ext cx="4212000" cy="90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pen Sans ExtraBold"/>
              <a:buNone/>
              <a:defRPr sz="3600" b="0" i="0" u="none" strike="noStrike" cap="none">
                <a:solidFill>
                  <a:schemeClr val="dk1"/>
                </a:solidFill>
                <a:latin typeface="Open Sans ExtraBold"/>
                <a:ea typeface="Open Sans ExtraBold"/>
                <a:cs typeface="Open Sans ExtraBold"/>
                <a:sym typeface="Open Sans ExtraBold"/>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nSpc>
                <a:spcPct val="90000"/>
              </a:lnSpc>
            </a:pPr>
            <a:r>
              <a:rPr lang="en-CA" sz="4000" b="1" dirty="0"/>
              <a:t>Mission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1312150" y="1529601"/>
            <a:ext cx="6519600" cy="200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i" sz="4000" b="1" dirty="0">
                <a:solidFill>
                  <a:schemeClr val="tx2"/>
                </a:solidFill>
              </a:rPr>
              <a:t>“With Shared Voices”</a:t>
            </a:r>
            <a:endParaRPr sz="4000" b="1" dirty="0">
              <a:solidFill>
                <a:schemeClr val="tx2"/>
              </a:solidFill>
            </a:endParaRPr>
          </a:p>
        </p:txBody>
      </p:sp>
      <p:grpSp>
        <p:nvGrpSpPr>
          <p:cNvPr id="116" name="Google Shape;116;p19"/>
          <p:cNvGrpSpPr/>
          <p:nvPr/>
        </p:nvGrpSpPr>
        <p:grpSpPr>
          <a:xfrm>
            <a:off x="4069200" y="418000"/>
            <a:ext cx="1005600" cy="1188600"/>
            <a:chOff x="4069200" y="418000"/>
            <a:chExt cx="1005600" cy="1188600"/>
          </a:xfrm>
        </p:grpSpPr>
        <p:sp>
          <p:nvSpPr>
            <p:cNvPr id="117" name="Google Shape;117;p19"/>
            <p:cNvSpPr/>
            <p:nvPr/>
          </p:nvSpPr>
          <p:spPr>
            <a:xfrm>
              <a:off x="4177750" y="418000"/>
              <a:ext cx="788400" cy="78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 name="Google Shape;118;p19"/>
            <p:cNvPicPr preferRelativeResize="0"/>
            <p:nvPr/>
          </p:nvPicPr>
          <p:blipFill rotWithShape="1">
            <a:blip r:embed="rId4">
              <a:alphaModFix/>
            </a:blip>
            <a:srcRect/>
            <a:stretch/>
          </p:blipFill>
          <p:spPr>
            <a:xfrm>
              <a:off x="4277800" y="488575"/>
              <a:ext cx="617825" cy="617825"/>
            </a:xfrm>
            <a:prstGeom prst="rect">
              <a:avLst/>
            </a:prstGeom>
            <a:noFill/>
            <a:ln>
              <a:noFill/>
            </a:ln>
          </p:spPr>
        </p:pic>
        <p:sp>
          <p:nvSpPr>
            <p:cNvPr id="119" name="Google Shape;119;p19"/>
            <p:cNvSpPr txBox="1"/>
            <p:nvPr/>
          </p:nvSpPr>
          <p:spPr>
            <a:xfrm>
              <a:off x="4069200" y="1206400"/>
              <a:ext cx="1005600"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i" sz="1200" b="1" dirty="0">
                  <a:solidFill>
                    <a:schemeClr val="lt1"/>
                  </a:solidFill>
                  <a:latin typeface="Open Sans ExtraBold"/>
                  <a:ea typeface="Open Sans ExtraBold"/>
                  <a:cs typeface="Open Sans ExtraBold"/>
                  <a:sym typeface="Open Sans ExtraBold"/>
                </a:rPr>
                <a:t>MOTTO</a:t>
              </a:r>
              <a:endParaRPr sz="1200" b="1" dirty="0">
                <a:solidFill>
                  <a:schemeClr val="lt1"/>
                </a:solidFill>
                <a:latin typeface="Open Sans ExtraBold"/>
                <a:ea typeface="Open Sans ExtraBold"/>
                <a:cs typeface="Open Sans ExtraBold"/>
                <a:sym typeface="Open Sans ExtraBol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p:tgtEl>
                                          <p:spTgt spid="116"/>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fade">
                                      <p:cBhvr>
                                        <p:cTn id="11"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786000" y="1606600"/>
            <a:ext cx="7572000" cy="284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i" sz="2400" dirty="0">
                <a:latin typeface="Open Sans"/>
                <a:ea typeface="Open Sans"/>
                <a:cs typeface="Open Sans"/>
                <a:sym typeface="Open Sans"/>
              </a:rPr>
              <a:t>To reach our </a:t>
            </a:r>
            <a:r>
              <a:rPr lang="fi" sz="2400" b="1" dirty="0">
                <a:latin typeface="Open Sans"/>
                <a:ea typeface="Open Sans"/>
                <a:cs typeface="Open Sans"/>
                <a:sym typeface="Open Sans"/>
              </a:rPr>
              <a:t>Vision</a:t>
            </a:r>
            <a:r>
              <a:rPr lang="fi" sz="2400" dirty="0">
                <a:latin typeface="Open Sans"/>
                <a:ea typeface="Open Sans"/>
                <a:cs typeface="Open Sans"/>
                <a:sym typeface="Open Sans"/>
              </a:rPr>
              <a:t> of “A strong, engaged, informed and dynamic North, creating better lives and environments for all northerners,” it is important that northerners themselves have the keys to determine their own futures and implement the UN Sustainable Development Goals in a way that serves both the North and the world. </a:t>
            </a:r>
            <a:endParaRPr sz="2400" dirty="0">
              <a:latin typeface="Open Sans"/>
              <a:ea typeface="Open Sans"/>
              <a:cs typeface="Open Sans"/>
              <a:sym typeface="Open Sans"/>
            </a:endParaRPr>
          </a:p>
        </p:txBody>
      </p:sp>
      <p:sp>
        <p:nvSpPr>
          <p:cNvPr id="8" name="Google Shape;81;p16">
            <a:extLst>
              <a:ext uri="{FF2B5EF4-FFF2-40B4-BE49-F238E27FC236}">
                <a16:creationId xmlns:a16="http://schemas.microsoft.com/office/drawing/2014/main" id="{D822BFE8-10E7-4C13-8000-D628FCCC0EB1}"/>
              </a:ext>
            </a:extLst>
          </p:cNvPr>
          <p:cNvSpPr txBox="1">
            <a:spLocks/>
          </p:cNvSpPr>
          <p:nvPr/>
        </p:nvSpPr>
        <p:spPr>
          <a:xfrm>
            <a:off x="2466000" y="567875"/>
            <a:ext cx="4212000" cy="90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pen Sans ExtraBold"/>
              <a:buNone/>
              <a:defRPr sz="3600" b="0" i="0" u="none" strike="noStrike" cap="none">
                <a:solidFill>
                  <a:schemeClr val="dk1"/>
                </a:solidFill>
                <a:latin typeface="Open Sans ExtraBold"/>
                <a:ea typeface="Open Sans ExtraBold"/>
                <a:cs typeface="Open Sans ExtraBold"/>
                <a:sym typeface="Open Sans ExtraBold"/>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nSpc>
                <a:spcPct val="90000"/>
              </a:lnSpc>
            </a:pPr>
            <a:r>
              <a:rPr lang="en-CA" sz="4000" b="1" dirty="0"/>
              <a:t>Impact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grpSp>
        <p:nvGrpSpPr>
          <p:cNvPr id="141" name="Google Shape;141;p22"/>
          <p:cNvGrpSpPr/>
          <p:nvPr/>
        </p:nvGrpSpPr>
        <p:grpSpPr>
          <a:xfrm>
            <a:off x="476600" y="1383025"/>
            <a:ext cx="788400" cy="788400"/>
            <a:chOff x="476600" y="1383025"/>
            <a:chExt cx="788400" cy="788400"/>
          </a:xfrm>
        </p:grpSpPr>
        <p:sp>
          <p:nvSpPr>
            <p:cNvPr id="142" name="Google Shape;142;p22"/>
            <p:cNvSpPr/>
            <p:nvPr/>
          </p:nvSpPr>
          <p:spPr>
            <a:xfrm>
              <a:off x="476600" y="1383025"/>
              <a:ext cx="788400" cy="788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3" name="Google Shape;143;p22"/>
            <p:cNvPicPr preferRelativeResize="0"/>
            <p:nvPr/>
          </p:nvPicPr>
          <p:blipFill rotWithShape="1">
            <a:blip r:embed="rId3">
              <a:alphaModFix/>
            </a:blip>
            <a:srcRect/>
            <a:stretch/>
          </p:blipFill>
          <p:spPr>
            <a:xfrm>
              <a:off x="561888" y="1468312"/>
              <a:ext cx="617825" cy="617825"/>
            </a:xfrm>
            <a:prstGeom prst="rect">
              <a:avLst/>
            </a:prstGeom>
            <a:noFill/>
            <a:ln>
              <a:noFill/>
            </a:ln>
          </p:spPr>
        </p:pic>
      </p:grpSp>
      <p:grpSp>
        <p:nvGrpSpPr>
          <p:cNvPr id="144" name="Google Shape;144;p22"/>
          <p:cNvGrpSpPr/>
          <p:nvPr/>
        </p:nvGrpSpPr>
        <p:grpSpPr>
          <a:xfrm>
            <a:off x="3877650" y="1383025"/>
            <a:ext cx="788400" cy="788400"/>
            <a:chOff x="3877650" y="1383025"/>
            <a:chExt cx="788400" cy="788400"/>
          </a:xfrm>
        </p:grpSpPr>
        <p:sp>
          <p:nvSpPr>
            <p:cNvPr id="145" name="Google Shape;145;p22"/>
            <p:cNvSpPr/>
            <p:nvPr/>
          </p:nvSpPr>
          <p:spPr>
            <a:xfrm>
              <a:off x="3877650" y="1383025"/>
              <a:ext cx="788400" cy="788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 name="Google Shape;146;p22"/>
            <p:cNvPicPr preferRelativeResize="0"/>
            <p:nvPr/>
          </p:nvPicPr>
          <p:blipFill rotWithShape="1">
            <a:blip r:embed="rId4">
              <a:alphaModFix/>
            </a:blip>
            <a:srcRect/>
            <a:stretch/>
          </p:blipFill>
          <p:spPr>
            <a:xfrm>
              <a:off x="3962938" y="1468312"/>
              <a:ext cx="617825" cy="617825"/>
            </a:xfrm>
            <a:prstGeom prst="rect">
              <a:avLst/>
            </a:prstGeom>
            <a:noFill/>
            <a:ln>
              <a:noFill/>
            </a:ln>
          </p:spPr>
        </p:pic>
      </p:grpSp>
      <p:grpSp>
        <p:nvGrpSpPr>
          <p:cNvPr id="147" name="Google Shape;147;p22"/>
          <p:cNvGrpSpPr/>
          <p:nvPr/>
        </p:nvGrpSpPr>
        <p:grpSpPr>
          <a:xfrm>
            <a:off x="360000" y="2227750"/>
            <a:ext cx="8424150" cy="1723800"/>
            <a:chOff x="360000" y="2227750"/>
            <a:chExt cx="8424150" cy="1723800"/>
          </a:xfrm>
        </p:grpSpPr>
        <p:sp>
          <p:nvSpPr>
            <p:cNvPr id="148" name="Google Shape;148;p22"/>
            <p:cNvSpPr txBox="1"/>
            <p:nvPr/>
          </p:nvSpPr>
          <p:spPr>
            <a:xfrm>
              <a:off x="5412875" y="2227750"/>
              <a:ext cx="1566300" cy="17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200" b="1">
                  <a:solidFill>
                    <a:schemeClr val="dk1"/>
                  </a:solidFill>
                  <a:latin typeface="Open Sans"/>
                  <a:ea typeface="Open Sans"/>
                  <a:cs typeface="Open Sans"/>
                  <a:sym typeface="Open Sans"/>
                </a:rPr>
                <a:t>Resources</a:t>
              </a:r>
              <a:endParaRPr sz="1200" b="1">
                <a:solidFill>
                  <a:schemeClr val="dk1"/>
                </a:solidFill>
                <a:latin typeface="Open Sans"/>
                <a:ea typeface="Open Sans"/>
                <a:cs typeface="Open Sans"/>
                <a:sym typeface="Open Sans"/>
              </a:endParaRPr>
            </a:p>
            <a:p>
              <a:pPr marL="0" lvl="0" indent="0" algn="l" rtl="0">
                <a:spcBef>
                  <a:spcPts val="0"/>
                </a:spcBef>
                <a:spcAft>
                  <a:spcPts val="0"/>
                </a:spcAft>
                <a:buNone/>
              </a:pPr>
              <a:r>
                <a:rPr lang="fi" sz="1000">
                  <a:solidFill>
                    <a:schemeClr val="dk1"/>
                  </a:solidFill>
                  <a:latin typeface="Open Sans"/>
                  <a:ea typeface="Open Sans"/>
                  <a:cs typeface="Open Sans"/>
                  <a:sym typeface="Open Sans"/>
                </a:rPr>
                <a:t>UArctic secures funding and other resources to effectively strengthen capacity and capabilities for the Arctic. To reach these goals, UArctic is guided by our Values and Motto.</a:t>
              </a:r>
              <a:endParaRPr sz="1000">
                <a:solidFill>
                  <a:schemeClr val="dk1"/>
                </a:solidFill>
                <a:latin typeface="Open Sans"/>
                <a:ea typeface="Open Sans"/>
                <a:cs typeface="Open Sans"/>
                <a:sym typeface="Open Sans"/>
              </a:endParaRPr>
            </a:p>
            <a:p>
              <a:pPr marL="0" lvl="0" indent="0" algn="l" rtl="0">
                <a:spcBef>
                  <a:spcPts val="0"/>
                </a:spcBef>
                <a:spcAft>
                  <a:spcPts val="0"/>
                </a:spcAft>
                <a:buNone/>
              </a:pPr>
              <a:endParaRPr sz="1000" b="1">
                <a:solidFill>
                  <a:schemeClr val="dk1"/>
                </a:solidFill>
                <a:latin typeface="Open Sans"/>
                <a:ea typeface="Open Sans"/>
                <a:cs typeface="Open Sans"/>
                <a:sym typeface="Open Sans"/>
              </a:endParaRPr>
            </a:p>
          </p:txBody>
        </p:sp>
        <p:sp>
          <p:nvSpPr>
            <p:cNvPr id="149" name="Google Shape;149;p22"/>
            <p:cNvSpPr txBox="1"/>
            <p:nvPr/>
          </p:nvSpPr>
          <p:spPr>
            <a:xfrm>
              <a:off x="360000" y="2227750"/>
              <a:ext cx="1506600" cy="17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200" b="1">
                  <a:solidFill>
                    <a:schemeClr val="dk1"/>
                  </a:solidFill>
                  <a:latin typeface="Open Sans"/>
                  <a:ea typeface="Open Sans"/>
                  <a:cs typeface="Open Sans"/>
                  <a:sym typeface="Open Sans"/>
                </a:rPr>
                <a:t>Education</a:t>
              </a:r>
              <a:endParaRPr sz="1200" b="1">
                <a:solidFill>
                  <a:schemeClr val="dk1"/>
                </a:solidFill>
                <a:latin typeface="Open Sans"/>
                <a:ea typeface="Open Sans"/>
                <a:cs typeface="Open Sans"/>
                <a:sym typeface="Open Sans"/>
              </a:endParaRPr>
            </a:p>
            <a:p>
              <a:pPr marL="0" lvl="0" indent="0" algn="l" rtl="0">
                <a:spcBef>
                  <a:spcPts val="0"/>
                </a:spcBef>
                <a:spcAft>
                  <a:spcPts val="0"/>
                </a:spcAft>
                <a:buNone/>
              </a:pPr>
              <a:r>
                <a:rPr lang="fi" sz="1000">
                  <a:solidFill>
                    <a:schemeClr val="dk1"/>
                  </a:solidFill>
                  <a:latin typeface="Open Sans"/>
                  <a:ea typeface="Open Sans"/>
                  <a:cs typeface="Open Sans"/>
                  <a:sym typeface="Open Sans"/>
                </a:rPr>
                <a:t>UArctic enhances and promotes unique and relevant educational opportunities for northerners through academic collaboration and exchange.</a:t>
              </a:r>
              <a:endParaRPr sz="1000">
                <a:solidFill>
                  <a:schemeClr val="dk1"/>
                </a:solidFill>
                <a:latin typeface="Open Sans"/>
                <a:ea typeface="Open Sans"/>
                <a:cs typeface="Open Sans"/>
                <a:sym typeface="Open Sans"/>
              </a:endParaRPr>
            </a:p>
            <a:p>
              <a:pPr marL="0" lvl="0" indent="0" algn="l" rtl="0">
                <a:spcBef>
                  <a:spcPts val="0"/>
                </a:spcBef>
                <a:spcAft>
                  <a:spcPts val="0"/>
                </a:spcAft>
                <a:buNone/>
              </a:pPr>
              <a:endParaRPr sz="1000" b="1">
                <a:solidFill>
                  <a:schemeClr val="dk1"/>
                </a:solidFill>
                <a:latin typeface="Open Sans"/>
                <a:ea typeface="Open Sans"/>
                <a:cs typeface="Open Sans"/>
                <a:sym typeface="Open Sans"/>
              </a:endParaRPr>
            </a:p>
          </p:txBody>
        </p:sp>
        <p:sp>
          <p:nvSpPr>
            <p:cNvPr id="150" name="Google Shape;150;p22"/>
            <p:cNvSpPr txBox="1"/>
            <p:nvPr/>
          </p:nvSpPr>
          <p:spPr>
            <a:xfrm>
              <a:off x="2007500" y="2227750"/>
              <a:ext cx="1566300" cy="17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200" b="1">
                  <a:solidFill>
                    <a:schemeClr val="dk1"/>
                  </a:solidFill>
                  <a:latin typeface="Open Sans"/>
                  <a:ea typeface="Open Sans"/>
                  <a:cs typeface="Open Sans"/>
                  <a:sym typeface="Open Sans"/>
                </a:rPr>
                <a:t>Knowledge</a:t>
              </a:r>
              <a:endParaRPr sz="1200" b="1">
                <a:solidFill>
                  <a:schemeClr val="dk1"/>
                </a:solidFill>
                <a:latin typeface="Open Sans"/>
                <a:ea typeface="Open Sans"/>
                <a:cs typeface="Open Sans"/>
                <a:sym typeface="Open Sans"/>
              </a:endParaRPr>
            </a:p>
            <a:p>
              <a:pPr marL="0" lvl="0" indent="0" algn="l" rtl="0">
                <a:spcBef>
                  <a:spcPts val="0"/>
                </a:spcBef>
                <a:spcAft>
                  <a:spcPts val="0"/>
                </a:spcAft>
                <a:buNone/>
              </a:pPr>
              <a:r>
                <a:rPr lang="fi" sz="1000">
                  <a:solidFill>
                    <a:schemeClr val="dk1"/>
                  </a:solidFill>
                  <a:latin typeface="Open Sans"/>
                  <a:ea typeface="Open Sans"/>
                  <a:cs typeface="Open Sans"/>
                  <a:sym typeface="Open Sans"/>
                </a:rPr>
                <a:t>UArctic builds, shares, and applies knowledge through member contributions and collaboration, in research and science as well as Indigenous and traditional knowledge.</a:t>
              </a:r>
              <a:endParaRPr sz="1000">
                <a:solidFill>
                  <a:schemeClr val="dk1"/>
                </a:solidFill>
                <a:latin typeface="Open Sans"/>
                <a:ea typeface="Open Sans"/>
                <a:cs typeface="Open Sans"/>
                <a:sym typeface="Open Sans"/>
              </a:endParaRPr>
            </a:p>
            <a:p>
              <a:pPr marL="0" lvl="0" indent="0" algn="l" rtl="0">
                <a:spcBef>
                  <a:spcPts val="0"/>
                </a:spcBef>
                <a:spcAft>
                  <a:spcPts val="0"/>
                </a:spcAft>
                <a:buNone/>
              </a:pPr>
              <a:endParaRPr sz="1000" b="1">
                <a:solidFill>
                  <a:schemeClr val="dk1"/>
                </a:solidFill>
                <a:latin typeface="Open Sans"/>
                <a:ea typeface="Open Sans"/>
                <a:cs typeface="Open Sans"/>
                <a:sym typeface="Open Sans"/>
              </a:endParaRPr>
            </a:p>
          </p:txBody>
        </p:sp>
        <p:sp>
          <p:nvSpPr>
            <p:cNvPr id="151" name="Google Shape;151;p22"/>
            <p:cNvSpPr txBox="1"/>
            <p:nvPr/>
          </p:nvSpPr>
          <p:spPr>
            <a:xfrm>
              <a:off x="3799900" y="2227750"/>
              <a:ext cx="1354500" cy="17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200" b="1">
                  <a:solidFill>
                    <a:schemeClr val="dk1"/>
                  </a:solidFill>
                  <a:latin typeface="Open Sans"/>
                  <a:ea typeface="Open Sans"/>
                  <a:cs typeface="Open Sans"/>
                  <a:sym typeface="Open Sans"/>
                </a:rPr>
                <a:t>Members</a:t>
              </a:r>
              <a:endParaRPr sz="1200" b="1">
                <a:solidFill>
                  <a:schemeClr val="dk1"/>
                </a:solidFill>
                <a:latin typeface="Open Sans"/>
                <a:ea typeface="Open Sans"/>
                <a:cs typeface="Open Sans"/>
                <a:sym typeface="Open Sans"/>
              </a:endParaRPr>
            </a:p>
            <a:p>
              <a:pPr marL="0" lvl="0" indent="0" algn="l" rtl="0">
                <a:spcBef>
                  <a:spcPts val="0"/>
                </a:spcBef>
                <a:spcAft>
                  <a:spcPts val="0"/>
                </a:spcAft>
                <a:buNone/>
              </a:pPr>
              <a:r>
                <a:rPr lang="fi" sz="1000">
                  <a:solidFill>
                    <a:schemeClr val="dk1"/>
                  </a:solidFill>
                  <a:latin typeface="Open Sans"/>
                  <a:ea typeface="Open Sans"/>
                  <a:cs typeface="Open Sans"/>
                  <a:sym typeface="Open Sans"/>
                </a:rPr>
                <a:t>UArctic aims at a growing and dynamic membership of higher education institutions and other relevant organizations.</a:t>
              </a:r>
              <a:endParaRPr sz="1000">
                <a:solidFill>
                  <a:schemeClr val="dk1"/>
                </a:solidFill>
                <a:latin typeface="Open Sans"/>
                <a:ea typeface="Open Sans"/>
                <a:cs typeface="Open Sans"/>
                <a:sym typeface="Open Sans"/>
              </a:endParaRPr>
            </a:p>
            <a:p>
              <a:pPr marL="0" lvl="0" indent="0" algn="l" rtl="0">
                <a:spcBef>
                  <a:spcPts val="0"/>
                </a:spcBef>
                <a:spcAft>
                  <a:spcPts val="0"/>
                </a:spcAft>
                <a:buNone/>
              </a:pPr>
              <a:endParaRPr sz="1000" b="1">
                <a:solidFill>
                  <a:schemeClr val="dk1"/>
                </a:solidFill>
                <a:latin typeface="Open Sans"/>
                <a:ea typeface="Open Sans"/>
                <a:cs typeface="Open Sans"/>
                <a:sym typeface="Open Sans"/>
              </a:endParaRPr>
            </a:p>
          </p:txBody>
        </p:sp>
        <p:sp>
          <p:nvSpPr>
            <p:cNvPr id="152" name="Google Shape;152;p22"/>
            <p:cNvSpPr txBox="1"/>
            <p:nvPr/>
          </p:nvSpPr>
          <p:spPr>
            <a:xfrm>
              <a:off x="7277550" y="2227750"/>
              <a:ext cx="1506600" cy="17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200" b="1">
                  <a:solidFill>
                    <a:schemeClr val="dk1"/>
                  </a:solidFill>
                  <a:latin typeface="Open Sans"/>
                  <a:ea typeface="Open Sans"/>
                  <a:cs typeface="Open Sans"/>
                  <a:sym typeface="Open Sans"/>
                </a:rPr>
                <a:t>Relevance</a:t>
              </a:r>
              <a:endParaRPr sz="1200" b="1">
                <a:solidFill>
                  <a:schemeClr val="dk1"/>
                </a:solidFill>
                <a:latin typeface="Open Sans"/>
                <a:ea typeface="Open Sans"/>
                <a:cs typeface="Open Sans"/>
                <a:sym typeface="Open Sans"/>
              </a:endParaRPr>
            </a:p>
            <a:p>
              <a:pPr marL="0" lvl="0" indent="0" algn="l" rtl="0">
                <a:spcBef>
                  <a:spcPts val="0"/>
                </a:spcBef>
                <a:spcAft>
                  <a:spcPts val="0"/>
                </a:spcAft>
                <a:buNone/>
              </a:pPr>
              <a:r>
                <a:rPr lang="fi" sz="1000">
                  <a:solidFill>
                    <a:schemeClr val="dk1"/>
                  </a:solidFill>
                  <a:latin typeface="Open Sans"/>
                  <a:ea typeface="Open Sans"/>
                  <a:cs typeface="Open Sans"/>
                  <a:sym typeface="Open Sans"/>
                </a:rPr>
                <a:t>UArctic strengthens our recognition as a regionally and globally leading organization representing circumpolar higher education.</a:t>
              </a:r>
              <a:endParaRPr sz="1000">
                <a:solidFill>
                  <a:schemeClr val="dk1"/>
                </a:solidFill>
                <a:latin typeface="Open Sans"/>
                <a:ea typeface="Open Sans"/>
                <a:cs typeface="Open Sans"/>
                <a:sym typeface="Open Sans"/>
              </a:endParaRPr>
            </a:p>
            <a:p>
              <a:pPr marL="0" lvl="0" indent="0" algn="l" rtl="0">
                <a:spcBef>
                  <a:spcPts val="0"/>
                </a:spcBef>
                <a:spcAft>
                  <a:spcPts val="0"/>
                </a:spcAft>
                <a:buNone/>
              </a:pPr>
              <a:endParaRPr sz="1000" b="1">
                <a:solidFill>
                  <a:schemeClr val="dk1"/>
                </a:solidFill>
                <a:latin typeface="Open Sans"/>
                <a:ea typeface="Open Sans"/>
                <a:cs typeface="Open Sans"/>
                <a:sym typeface="Open Sans"/>
              </a:endParaRPr>
            </a:p>
          </p:txBody>
        </p:sp>
      </p:grpSp>
      <p:grpSp>
        <p:nvGrpSpPr>
          <p:cNvPr id="153" name="Google Shape;153;p22"/>
          <p:cNvGrpSpPr/>
          <p:nvPr/>
        </p:nvGrpSpPr>
        <p:grpSpPr>
          <a:xfrm>
            <a:off x="7331850" y="1383025"/>
            <a:ext cx="788400" cy="788400"/>
            <a:chOff x="7331850" y="1383025"/>
            <a:chExt cx="788400" cy="788400"/>
          </a:xfrm>
        </p:grpSpPr>
        <p:sp>
          <p:nvSpPr>
            <p:cNvPr id="154" name="Google Shape;154;p22"/>
            <p:cNvSpPr/>
            <p:nvPr/>
          </p:nvSpPr>
          <p:spPr>
            <a:xfrm>
              <a:off x="7331850" y="1383025"/>
              <a:ext cx="788400" cy="788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5" name="Google Shape;155;p22"/>
            <p:cNvPicPr preferRelativeResize="0"/>
            <p:nvPr/>
          </p:nvPicPr>
          <p:blipFill rotWithShape="1">
            <a:blip r:embed="rId5">
              <a:alphaModFix/>
            </a:blip>
            <a:srcRect/>
            <a:stretch/>
          </p:blipFill>
          <p:spPr>
            <a:xfrm>
              <a:off x="7417138" y="1468312"/>
              <a:ext cx="617825" cy="617825"/>
            </a:xfrm>
            <a:prstGeom prst="rect">
              <a:avLst/>
            </a:prstGeom>
            <a:noFill/>
            <a:ln>
              <a:noFill/>
            </a:ln>
          </p:spPr>
        </p:pic>
      </p:grpSp>
      <p:grpSp>
        <p:nvGrpSpPr>
          <p:cNvPr id="156" name="Google Shape;156;p22"/>
          <p:cNvGrpSpPr/>
          <p:nvPr/>
        </p:nvGrpSpPr>
        <p:grpSpPr>
          <a:xfrm>
            <a:off x="5469525" y="1383025"/>
            <a:ext cx="788400" cy="788400"/>
            <a:chOff x="5469525" y="1383025"/>
            <a:chExt cx="788400" cy="788400"/>
          </a:xfrm>
        </p:grpSpPr>
        <p:sp>
          <p:nvSpPr>
            <p:cNvPr id="157" name="Google Shape;157;p22"/>
            <p:cNvSpPr/>
            <p:nvPr/>
          </p:nvSpPr>
          <p:spPr>
            <a:xfrm>
              <a:off x="5469525" y="1383025"/>
              <a:ext cx="788400" cy="788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 name="Google Shape;158;p22"/>
            <p:cNvPicPr preferRelativeResize="0"/>
            <p:nvPr/>
          </p:nvPicPr>
          <p:blipFill rotWithShape="1">
            <a:blip r:embed="rId6">
              <a:alphaModFix/>
            </a:blip>
            <a:srcRect/>
            <a:stretch/>
          </p:blipFill>
          <p:spPr>
            <a:xfrm>
              <a:off x="5554813" y="1468312"/>
              <a:ext cx="617825" cy="617825"/>
            </a:xfrm>
            <a:prstGeom prst="rect">
              <a:avLst/>
            </a:prstGeom>
            <a:noFill/>
            <a:ln>
              <a:noFill/>
            </a:ln>
          </p:spPr>
        </p:pic>
      </p:grpSp>
      <p:grpSp>
        <p:nvGrpSpPr>
          <p:cNvPr id="159" name="Google Shape;159;p22"/>
          <p:cNvGrpSpPr/>
          <p:nvPr/>
        </p:nvGrpSpPr>
        <p:grpSpPr>
          <a:xfrm>
            <a:off x="2083000" y="1383025"/>
            <a:ext cx="788400" cy="788400"/>
            <a:chOff x="2083000" y="1383025"/>
            <a:chExt cx="788400" cy="788400"/>
          </a:xfrm>
        </p:grpSpPr>
        <p:sp>
          <p:nvSpPr>
            <p:cNvPr id="160" name="Google Shape;160;p22"/>
            <p:cNvSpPr/>
            <p:nvPr/>
          </p:nvSpPr>
          <p:spPr>
            <a:xfrm>
              <a:off x="2083000" y="1383025"/>
              <a:ext cx="788400" cy="788400"/>
            </a:xfrm>
            <a:prstGeom prst="ellipse">
              <a:avLst/>
            </a:prstGeom>
            <a:solidFill>
              <a:srgbClr val="49B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 name="Google Shape;161;p22"/>
            <p:cNvPicPr preferRelativeResize="0"/>
            <p:nvPr/>
          </p:nvPicPr>
          <p:blipFill>
            <a:blip r:embed="rId7">
              <a:alphaModFix/>
            </a:blip>
            <a:stretch>
              <a:fillRect/>
            </a:stretch>
          </p:blipFill>
          <p:spPr>
            <a:xfrm>
              <a:off x="2196048" y="1496074"/>
              <a:ext cx="562299" cy="562299"/>
            </a:xfrm>
            <a:prstGeom prst="rect">
              <a:avLst/>
            </a:prstGeom>
            <a:noFill/>
            <a:ln>
              <a:noFill/>
            </a:ln>
          </p:spPr>
        </p:pic>
      </p:grpSp>
      <p:sp>
        <p:nvSpPr>
          <p:cNvPr id="23" name="Google Shape;81;p16">
            <a:extLst>
              <a:ext uri="{FF2B5EF4-FFF2-40B4-BE49-F238E27FC236}">
                <a16:creationId xmlns:a16="http://schemas.microsoft.com/office/drawing/2014/main" id="{621FBA72-D133-4C7D-8316-ABA77E876AAB}"/>
              </a:ext>
            </a:extLst>
          </p:cNvPr>
          <p:cNvSpPr txBox="1">
            <a:spLocks/>
          </p:cNvSpPr>
          <p:nvPr/>
        </p:nvSpPr>
        <p:spPr>
          <a:xfrm>
            <a:off x="2165850" y="364873"/>
            <a:ext cx="4212000" cy="90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pen Sans ExtraBold"/>
              <a:buNone/>
              <a:defRPr sz="3600" b="0" i="0" u="none" strike="noStrike" cap="none">
                <a:solidFill>
                  <a:schemeClr val="dk1"/>
                </a:solidFill>
                <a:latin typeface="Open Sans ExtraBold"/>
                <a:ea typeface="Open Sans ExtraBold"/>
                <a:cs typeface="Open Sans ExtraBold"/>
                <a:sym typeface="Open Sans ExtraBold"/>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nSpc>
                <a:spcPct val="90000"/>
              </a:lnSpc>
            </a:pPr>
            <a:r>
              <a:rPr lang="en-CA" sz="4000" b="1" dirty="0"/>
              <a:t>Goals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200"/>
                                        <p:tgtEl>
                                          <p:spTgt spid="141"/>
                                        </p:tgtEl>
                                        <p:attrNameLst>
                                          <p:attrName>ppt_y</p:attrName>
                                        </p:attrNameLst>
                                      </p:cBhvr>
                                      <p:tavLst>
                                        <p:tav tm="0">
                                          <p:val>
                                            <p:strVal val="#ppt_y-1"/>
                                          </p:val>
                                        </p:tav>
                                        <p:tav tm="100000">
                                          <p:val>
                                            <p:strVal val="#ppt_y"/>
                                          </p:val>
                                        </p:tav>
                                      </p:tavLst>
                                    </p:anim>
                                  </p:childTnLst>
                                </p:cTn>
                              </p:par>
                            </p:childTnLst>
                          </p:cTn>
                        </p:par>
                        <p:par>
                          <p:cTn id="8" fill="hold">
                            <p:stCondLst>
                              <p:cond delay="200"/>
                            </p:stCondLst>
                            <p:childTnLst>
                              <p:par>
                                <p:cTn id="9" presetID="2" presetClass="entr" presetSubtype="1" fill="hold" nodeType="afterEffect">
                                  <p:stCondLst>
                                    <p:cond delay="0"/>
                                  </p:stCondLst>
                                  <p:childTnLst>
                                    <p:set>
                                      <p:cBhvr>
                                        <p:cTn id="10" dur="1" fill="hold">
                                          <p:stCondLst>
                                            <p:cond delay="0"/>
                                          </p:stCondLst>
                                        </p:cTn>
                                        <p:tgtEl>
                                          <p:spTgt spid="159"/>
                                        </p:tgtEl>
                                        <p:attrNameLst>
                                          <p:attrName>style.visibility</p:attrName>
                                        </p:attrNameLst>
                                      </p:cBhvr>
                                      <p:to>
                                        <p:strVal val="visible"/>
                                      </p:to>
                                    </p:set>
                                    <p:anim calcmode="lin" valueType="num">
                                      <p:cBhvr additive="base">
                                        <p:cTn id="11" dur="200"/>
                                        <p:tgtEl>
                                          <p:spTgt spid="159"/>
                                        </p:tgtEl>
                                        <p:attrNameLst>
                                          <p:attrName>ppt_y</p:attrName>
                                        </p:attrNameLst>
                                      </p:cBhvr>
                                      <p:tavLst>
                                        <p:tav tm="0">
                                          <p:val>
                                            <p:strVal val="#ppt_y-1"/>
                                          </p:val>
                                        </p:tav>
                                        <p:tav tm="100000">
                                          <p:val>
                                            <p:strVal val="#ppt_y"/>
                                          </p:val>
                                        </p:tav>
                                      </p:tavLst>
                                    </p:anim>
                                  </p:childTnLst>
                                </p:cTn>
                              </p:par>
                            </p:childTnLst>
                          </p:cTn>
                        </p:par>
                        <p:par>
                          <p:cTn id="12" fill="hold">
                            <p:stCondLst>
                              <p:cond delay="400"/>
                            </p:stCondLst>
                            <p:childTnLst>
                              <p:par>
                                <p:cTn id="13" presetID="2" presetClass="entr" presetSubtype="1" fill="hold" nodeType="afterEffect">
                                  <p:stCondLst>
                                    <p:cond delay="0"/>
                                  </p:stCondLst>
                                  <p:childTnLst>
                                    <p:set>
                                      <p:cBhvr>
                                        <p:cTn id="14" dur="1" fill="hold">
                                          <p:stCondLst>
                                            <p:cond delay="0"/>
                                          </p:stCondLst>
                                        </p:cTn>
                                        <p:tgtEl>
                                          <p:spTgt spid="144"/>
                                        </p:tgtEl>
                                        <p:attrNameLst>
                                          <p:attrName>style.visibility</p:attrName>
                                        </p:attrNameLst>
                                      </p:cBhvr>
                                      <p:to>
                                        <p:strVal val="visible"/>
                                      </p:to>
                                    </p:set>
                                    <p:anim calcmode="lin" valueType="num">
                                      <p:cBhvr additive="base">
                                        <p:cTn id="15" dur="200"/>
                                        <p:tgtEl>
                                          <p:spTgt spid="144"/>
                                        </p:tgtEl>
                                        <p:attrNameLst>
                                          <p:attrName>ppt_y</p:attrName>
                                        </p:attrNameLst>
                                      </p:cBhvr>
                                      <p:tavLst>
                                        <p:tav tm="0">
                                          <p:val>
                                            <p:strVal val="#ppt_y-1"/>
                                          </p:val>
                                        </p:tav>
                                        <p:tav tm="100000">
                                          <p:val>
                                            <p:strVal val="#ppt_y"/>
                                          </p:val>
                                        </p:tav>
                                      </p:tavLst>
                                    </p:anim>
                                  </p:childTnLst>
                                </p:cTn>
                              </p:par>
                            </p:childTnLst>
                          </p:cTn>
                        </p:par>
                        <p:par>
                          <p:cTn id="16" fill="hold">
                            <p:stCondLst>
                              <p:cond delay="600"/>
                            </p:stCondLst>
                            <p:childTnLst>
                              <p:par>
                                <p:cTn id="17" presetID="2" presetClass="entr" presetSubtype="1" fill="hold" nodeType="afterEffect">
                                  <p:stCondLst>
                                    <p:cond delay="0"/>
                                  </p:stCondLst>
                                  <p:childTnLst>
                                    <p:set>
                                      <p:cBhvr>
                                        <p:cTn id="18" dur="1" fill="hold">
                                          <p:stCondLst>
                                            <p:cond delay="0"/>
                                          </p:stCondLst>
                                        </p:cTn>
                                        <p:tgtEl>
                                          <p:spTgt spid="156"/>
                                        </p:tgtEl>
                                        <p:attrNameLst>
                                          <p:attrName>style.visibility</p:attrName>
                                        </p:attrNameLst>
                                      </p:cBhvr>
                                      <p:to>
                                        <p:strVal val="visible"/>
                                      </p:to>
                                    </p:set>
                                    <p:anim calcmode="lin" valueType="num">
                                      <p:cBhvr additive="base">
                                        <p:cTn id="19" dur="200"/>
                                        <p:tgtEl>
                                          <p:spTgt spid="156"/>
                                        </p:tgtEl>
                                        <p:attrNameLst>
                                          <p:attrName>ppt_y</p:attrName>
                                        </p:attrNameLst>
                                      </p:cBhvr>
                                      <p:tavLst>
                                        <p:tav tm="0">
                                          <p:val>
                                            <p:strVal val="#ppt_y-1"/>
                                          </p:val>
                                        </p:tav>
                                        <p:tav tm="100000">
                                          <p:val>
                                            <p:strVal val="#ppt_y"/>
                                          </p:val>
                                        </p:tav>
                                      </p:tavLst>
                                    </p:anim>
                                  </p:childTnLst>
                                </p:cTn>
                              </p:par>
                            </p:childTnLst>
                          </p:cTn>
                        </p:par>
                        <p:par>
                          <p:cTn id="20" fill="hold">
                            <p:stCondLst>
                              <p:cond delay="800"/>
                            </p:stCondLst>
                            <p:childTnLst>
                              <p:par>
                                <p:cTn id="21" presetID="2" presetClass="entr" presetSubtype="1" fill="hold" nodeType="afterEffect">
                                  <p:stCondLst>
                                    <p:cond delay="0"/>
                                  </p:stCondLst>
                                  <p:childTnLst>
                                    <p:set>
                                      <p:cBhvr>
                                        <p:cTn id="22" dur="1" fill="hold">
                                          <p:stCondLst>
                                            <p:cond delay="0"/>
                                          </p:stCondLst>
                                        </p:cTn>
                                        <p:tgtEl>
                                          <p:spTgt spid="153"/>
                                        </p:tgtEl>
                                        <p:attrNameLst>
                                          <p:attrName>style.visibility</p:attrName>
                                        </p:attrNameLst>
                                      </p:cBhvr>
                                      <p:to>
                                        <p:strVal val="visible"/>
                                      </p:to>
                                    </p:set>
                                    <p:anim calcmode="lin" valueType="num">
                                      <p:cBhvr additive="base">
                                        <p:cTn id="23" dur="200"/>
                                        <p:tgtEl>
                                          <p:spTgt spid="153"/>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47"/>
                                        </p:tgtEl>
                                        <p:attrNameLst>
                                          <p:attrName>style.visibility</p:attrName>
                                        </p:attrNameLst>
                                      </p:cBhvr>
                                      <p:to>
                                        <p:strVal val="visible"/>
                                      </p:to>
                                    </p:set>
                                    <p:animEffect transition="in" filter="fade">
                                      <p:cBhvr>
                                        <p:cTn id="27" dur="2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4982"/>
      </a:dk1>
      <a:lt1>
        <a:srgbClr val="FFFFFF"/>
      </a:lt1>
      <a:dk2>
        <a:srgbClr val="B2B8D0"/>
      </a:dk2>
      <a:lt2>
        <a:srgbClr val="004982"/>
      </a:lt2>
      <a:accent1>
        <a:srgbClr val="004982"/>
      </a:accent1>
      <a:accent2>
        <a:srgbClr val="FD6624"/>
      </a:accent2>
      <a:accent3>
        <a:srgbClr val="F9CFD1"/>
      </a:accent3>
      <a:accent4>
        <a:srgbClr val="3C5256"/>
      </a:accent4>
      <a:accent5>
        <a:srgbClr val="45B384"/>
      </a:accent5>
      <a:accent6>
        <a:srgbClr val="E6C941"/>
      </a:accent6>
      <a:hlink>
        <a:srgbClr val="49BED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1_12_07_uarctic_presentation_template" id="{B739A6A8-1319-4CD1-87A6-03CCA405F72D}" vid="{393F0C5B-22E0-4131-8B96-434D0A2017E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TotalTime>
  <Words>832</Words>
  <Application>Microsoft Office PowerPoint</Application>
  <PresentationFormat>On-screen Show (16:9)</PresentationFormat>
  <Paragraphs>95</Paragraphs>
  <Slides>32</Slides>
  <Notes>32</Notes>
  <HiddenSlides>21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Roboto Mono</vt:lpstr>
      <vt:lpstr>Arial</vt:lpstr>
      <vt:lpstr>Open Sans ExtraBold</vt:lpstr>
      <vt:lpstr>Open Sans</vt:lpstr>
      <vt:lpstr>Simple Light</vt:lpstr>
      <vt:lpstr>UArctic</vt:lpstr>
      <vt:lpstr>Who We Are</vt:lpstr>
      <vt:lpstr>Why the  Arctic  matters</vt:lpstr>
      <vt:lpstr>A strong, engaged, informed, and dynamic North, creating better lives and environments for all northerners.</vt:lpstr>
      <vt:lpstr>PowerPoint Presentation</vt:lpstr>
      <vt:lpstr>UArctic develops knowledge to address local and global challenges of relevance to Arctic peoples and societies by providing unique educational, research, and innovation opportunities through collaboration within a powerful network of member institutions.</vt:lpstr>
      <vt:lpstr>“With Shared Voices”</vt:lpstr>
      <vt:lpstr>To reach our Vision of “A strong, engaged, informed and dynamic North, creating better lives and environments for all northerners,” it is important that northerners themselves have the keys to determine their own futures and implement the UN Sustainable Development Goals in a way that serves both the North and the world. </vt:lpstr>
      <vt:lpstr>PowerPoint Presentation</vt:lpstr>
      <vt:lpstr>How UArctic Operates</vt:lpstr>
      <vt:lpstr>Thank you!</vt:lpstr>
      <vt:lpstr>Template &amp; Materials </vt:lpstr>
      <vt:lpstr>PowerPoint Presentation</vt:lpstr>
      <vt:lpstr>UArctic</vt:lpstr>
      <vt:lpstr>UArctic</vt:lpstr>
      <vt:lpstr>UArctic</vt:lpstr>
      <vt:lpstr>UArctic</vt:lpstr>
      <vt:lpstr>UArctic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UArctic</dc:title>
  <dc:creator>Forrest Scott</dc:creator>
  <cp:lastModifiedBy>Forrest Scott</cp:lastModifiedBy>
  <cp:revision>6</cp:revision>
  <dcterms:modified xsi:type="dcterms:W3CDTF">2022-11-10T08:35:29Z</dcterms:modified>
</cp:coreProperties>
</file>