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Open Sans ExtraBold"/>
      <p:bold r:id="rId41"/>
      <p:boldItalic r:id="rId42"/>
    </p:embeddedFont>
    <p:embeddedFont>
      <p:font typeface="Roboto Mono"/>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9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OpenSansExtraBold-boldItalic.fntdata"/><Relationship Id="rId41" Type="http://schemas.openxmlformats.org/officeDocument/2006/relationships/font" Target="fonts/OpenSansExtraBold-bold.fntdata"/><Relationship Id="rId44" Type="http://schemas.openxmlformats.org/officeDocument/2006/relationships/font" Target="fonts/RobotoMono-bold.fntdata"/><Relationship Id="rId43" Type="http://schemas.openxmlformats.org/officeDocument/2006/relationships/font" Target="fonts/RobotoMono-regular.fntdata"/><Relationship Id="rId46" Type="http://schemas.openxmlformats.org/officeDocument/2006/relationships/font" Target="fonts/RobotoMono-boldItalic.fntdata"/><Relationship Id="rId45" Type="http://schemas.openxmlformats.org/officeDocument/2006/relationships/font" Target="fonts/RobotoMon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e8b9cd82c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e8b9cd82c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81cb6bfc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81cb6bfc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81cb6bfc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81cb6bfc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81cb6bfc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81cb6bfc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81cb6bfc4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81cb6bfc4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81cb6bfc4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81cb6bfc4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8b9cd82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8b9cd82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06796a8a0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06796a8a0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06796a8a0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06796a8a0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6796a8a0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6796a8a0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6796a8a0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6796a8a0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81cb6bfc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81cb6bfc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06796a8a0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06796a8a0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e81cb6bfc4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e81cb6bfc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81cb6bfc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81cb6bfc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81cb6bfc4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e81cb6bfc4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81cb6bfc4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e81cb6bfc4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81cb6bfc4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e81cb6bfc4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81cb6bfc4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81cb6bfc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81cb6bfc4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e81cb6bfc4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e81cb6bfc4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e81cb6bfc4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81cb6bfc4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81cb6bfc4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8b9cd82c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8b9cd82c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81cb6bfc4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e81cb6bfc4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e81cb6bfc4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e81cb6bfc4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e81cb6bfc4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e81cb6bfc4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e81cb6bfc4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e81cb6bfc4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e81cb6bfc4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e81cb6bfc4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e81cb6bfc4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e81cb6bfc4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6796a8a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6796a8a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81cb6bfc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81cb6bfc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81cb6bfc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81cb6bfc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81cb6bfc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81cb6bfc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81cb6bfc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81cb6bfc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81cb6bfc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81cb6bfc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360000" y="744575"/>
            <a:ext cx="8424000" cy="2052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60000" y="2834125"/>
            <a:ext cx="8424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3" name="Google Shape;13;p2"/>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48" name="Google Shape;48;p11"/>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60000" y="360000"/>
            <a:ext cx="8424000" cy="6576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60000" y="1152475"/>
            <a:ext cx="8424000" cy="341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0" name="Google Shape;20;p4"/>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60000" y="360000"/>
            <a:ext cx="842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60000" y="1152475"/>
            <a:ext cx="3951600" cy="341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51600" cy="341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60000" y="360000"/>
            <a:ext cx="842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360000"/>
            <a:ext cx="3809700" cy="9513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38097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360000" y="360000"/>
            <a:ext cx="8424000" cy="4423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360000" y="360000"/>
            <a:ext cx="3950700" cy="24432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9" name="Google Shape;39;p9"/>
          <p:cNvSpPr txBox="1"/>
          <p:nvPr>
            <p:ph idx="1" type="subTitle"/>
          </p:nvPr>
        </p:nvSpPr>
        <p:spPr>
          <a:xfrm>
            <a:off x="360000" y="2803200"/>
            <a:ext cx="39507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Clr>
                <a:schemeClr val="lt1"/>
              </a:buClr>
              <a:buSzPts val="16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304800" lvl="5" marL="2743200">
              <a:spcBef>
                <a:spcPts val="0"/>
              </a:spcBef>
              <a:spcAft>
                <a:spcPts val="0"/>
              </a:spcAft>
              <a:buClr>
                <a:schemeClr val="lt1"/>
              </a:buClr>
              <a:buSzPts val="1200"/>
              <a:buChar char="■"/>
              <a:defRPr>
                <a:solidFill>
                  <a:schemeClr val="lt1"/>
                </a:solidFill>
              </a:defRPr>
            </a:lvl6pPr>
            <a:lvl7pPr indent="-304800" lvl="6" marL="3200400">
              <a:spcBef>
                <a:spcPts val="0"/>
              </a:spcBef>
              <a:spcAft>
                <a:spcPts val="0"/>
              </a:spcAft>
              <a:buClr>
                <a:schemeClr val="lt1"/>
              </a:buClr>
              <a:buSzPts val="1200"/>
              <a:buChar char="●"/>
              <a:defRPr>
                <a:solidFill>
                  <a:schemeClr val="lt1"/>
                </a:solidFill>
              </a:defRPr>
            </a:lvl7pPr>
            <a:lvl8pPr indent="-304800" lvl="7" marL="3657600">
              <a:spcBef>
                <a:spcPts val="0"/>
              </a:spcBef>
              <a:spcAft>
                <a:spcPts val="0"/>
              </a:spcAft>
              <a:buClr>
                <a:schemeClr val="lt1"/>
              </a:buClr>
              <a:buSzPts val="1200"/>
              <a:buChar char="○"/>
              <a:defRPr>
                <a:solidFill>
                  <a:schemeClr val="lt1"/>
                </a:solidFill>
              </a:defRPr>
            </a:lvl8pPr>
            <a:lvl9pPr indent="-304800" lvl="8" marL="4114800">
              <a:spcBef>
                <a:spcPts val="0"/>
              </a:spcBef>
              <a:spcAft>
                <a:spcPts val="0"/>
              </a:spcAft>
              <a:buClr>
                <a:schemeClr val="lt1"/>
              </a:buClr>
              <a:buSzPts val="1200"/>
              <a:buChar char="■"/>
              <a:defRPr>
                <a:solidFill>
                  <a:schemeClr val="lt1"/>
                </a:solidFill>
              </a:defRPr>
            </a:lvl9pPr>
          </a:lstStyle>
          <a:p/>
        </p:txBody>
      </p:sp>
      <p:sp>
        <p:nvSpPr>
          <p:cNvPr id="41" name="Google Shape;41;p9"/>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60000" y="4389900"/>
            <a:ext cx="8424000" cy="3936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800"/>
              <a:buFont typeface="Roboto Mono"/>
              <a:buNone/>
              <a:defRPr b="1" sz="800">
                <a:latin typeface="Roboto Mono"/>
                <a:ea typeface="Roboto Mono"/>
                <a:cs typeface="Roboto Mono"/>
                <a:sym typeface="Roboto Mono"/>
              </a:defRPr>
            </a:lvl1pPr>
          </a:lstStyle>
          <a:p/>
        </p:txBody>
      </p:sp>
      <p:sp>
        <p:nvSpPr>
          <p:cNvPr id="44" name="Google Shape;44;p10"/>
          <p:cNvSpPr txBox="1"/>
          <p:nvPr>
            <p:ph idx="12" type="sldNum"/>
          </p:nvPr>
        </p:nvSpPr>
        <p:spPr>
          <a:xfrm>
            <a:off x="8235308" y="-336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000"/>
              <a:buFont typeface="Open Sans ExtraBold"/>
              <a:buNone/>
              <a:defRPr sz="2000">
                <a:solidFill>
                  <a:schemeClr val="dk1"/>
                </a:solidFill>
                <a:latin typeface="Open Sans ExtraBold"/>
                <a:ea typeface="Open Sans ExtraBold"/>
                <a:cs typeface="Open Sans ExtraBold"/>
                <a:sym typeface="Open San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1pPr>
            <a:lvl2pPr indent="-304800" lvl="1" marL="9144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235308" y="-3360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pic>
        <p:nvPicPr>
          <p:cNvPr id="9" name="Google Shape;9;p1"/>
          <p:cNvPicPr preferRelativeResize="0"/>
          <p:nvPr/>
        </p:nvPicPr>
        <p:blipFill>
          <a:blip r:embed="rId1">
            <a:alphaModFix/>
          </a:blip>
          <a:stretch>
            <a:fillRect/>
          </a:stretch>
        </p:blipFill>
        <p:spPr>
          <a:xfrm>
            <a:off x="8140851" y="4703050"/>
            <a:ext cx="820577" cy="2179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orient="horz" pos="227">
          <p15:clr>
            <a:srgbClr val="EA4335"/>
          </p15:clr>
        </p15:guide>
        <p15:guide id="3" pos="5533">
          <p15:clr>
            <a:srgbClr val="EA4335"/>
          </p15:clr>
        </p15:guide>
        <p15:guide id="4" orient="horz" pos="301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uarctic.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0" Type="http://schemas.openxmlformats.org/officeDocument/2006/relationships/image" Target="../media/image34.png"/><Relationship Id="rId11" Type="http://schemas.openxmlformats.org/officeDocument/2006/relationships/image" Target="../media/image22.png"/><Relationship Id="rId22" Type="http://schemas.openxmlformats.org/officeDocument/2006/relationships/image" Target="../media/image37.png"/><Relationship Id="rId10" Type="http://schemas.openxmlformats.org/officeDocument/2006/relationships/image" Target="../media/image21.png"/><Relationship Id="rId21" Type="http://schemas.openxmlformats.org/officeDocument/2006/relationships/image" Target="../media/image36.png"/><Relationship Id="rId13" Type="http://schemas.openxmlformats.org/officeDocument/2006/relationships/image" Target="../media/image25.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20.png"/><Relationship Id="rId15" Type="http://schemas.openxmlformats.org/officeDocument/2006/relationships/image" Target="../media/image28.png"/><Relationship Id="rId14" Type="http://schemas.openxmlformats.org/officeDocument/2006/relationships/image" Target="../media/image27.png"/><Relationship Id="rId17" Type="http://schemas.openxmlformats.org/officeDocument/2006/relationships/image" Target="../media/image32.png"/><Relationship Id="rId16" Type="http://schemas.openxmlformats.org/officeDocument/2006/relationships/image" Target="../media/image30.png"/><Relationship Id="rId5" Type="http://schemas.openxmlformats.org/officeDocument/2006/relationships/image" Target="../media/image14.png"/><Relationship Id="rId19" Type="http://schemas.openxmlformats.org/officeDocument/2006/relationships/image" Target="../media/image33.png"/><Relationship Id="rId6" Type="http://schemas.openxmlformats.org/officeDocument/2006/relationships/image" Target="../media/image13.png"/><Relationship Id="rId18" Type="http://schemas.openxmlformats.org/officeDocument/2006/relationships/image" Target="../media/image31.png"/><Relationship Id="rId7" Type="http://schemas.openxmlformats.org/officeDocument/2006/relationships/image" Target="../media/image15.png"/><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3.jpg"/><Relationship Id="rId4" Type="http://schemas.openxmlformats.org/officeDocument/2006/relationships/image" Target="../media/image8.png"/><Relationship Id="rId5"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3.jpg"/><Relationship Id="rId4" Type="http://schemas.openxmlformats.org/officeDocument/2006/relationships/image" Target="../media/image8.png"/><Relationship Id="rId5"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3.jpg"/><Relationship Id="rId4" Type="http://schemas.openxmlformats.org/officeDocument/2006/relationships/image" Target="../media/image45.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3.jpg"/><Relationship Id="rId4" Type="http://schemas.openxmlformats.org/officeDocument/2006/relationships/image" Target="../media/image46.png"/><Relationship Id="rId5"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3.jpg"/><Relationship Id="rId4" Type="http://schemas.openxmlformats.org/officeDocument/2006/relationships/image" Target="../media/image8.png"/><Relationship Id="rId5"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3.jpg"/><Relationship Id="rId4" Type="http://schemas.openxmlformats.org/officeDocument/2006/relationships/image" Target="../media/image8.png"/><Relationship Id="rId5"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3.jpg"/><Relationship Id="rId4" Type="http://schemas.openxmlformats.org/officeDocument/2006/relationships/image" Target="../media/image8.png"/><Relationship Id="rId5"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3.jpg"/><Relationship Id="rId4" Type="http://schemas.openxmlformats.org/officeDocument/2006/relationships/image" Target="../media/image8.png"/><Relationship Id="rId5"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4.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8.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13"/>
          <p:cNvSpPr txBox="1"/>
          <p:nvPr>
            <p:ph type="ctrTitle"/>
          </p:nvPr>
        </p:nvSpPr>
        <p:spPr>
          <a:xfrm>
            <a:off x="360000" y="744575"/>
            <a:ext cx="8424000" cy="259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sz="7200"/>
              <a:t>UArctic</a:t>
            </a:r>
            <a:endParaRPr sz="7200">
              <a:solidFill>
                <a:schemeClr val="lt1"/>
              </a:solidFill>
            </a:endParaRPr>
          </a:p>
        </p:txBody>
      </p:sp>
      <p:sp>
        <p:nvSpPr>
          <p:cNvPr id="56" name="Google Shape;56;p13"/>
          <p:cNvSpPr txBox="1"/>
          <p:nvPr>
            <p:ph idx="1" type="subTitle"/>
          </p:nvPr>
        </p:nvSpPr>
        <p:spPr>
          <a:xfrm>
            <a:off x="360000" y="403447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uarctic.org</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grpSp>
        <p:nvGrpSpPr>
          <p:cNvPr id="141" name="Google Shape;141;p22"/>
          <p:cNvGrpSpPr/>
          <p:nvPr/>
        </p:nvGrpSpPr>
        <p:grpSpPr>
          <a:xfrm>
            <a:off x="476600" y="1383025"/>
            <a:ext cx="788400" cy="788400"/>
            <a:chOff x="476600" y="1383025"/>
            <a:chExt cx="788400" cy="788400"/>
          </a:xfrm>
        </p:grpSpPr>
        <p:sp>
          <p:nvSpPr>
            <p:cNvPr id="142" name="Google Shape;142;p22"/>
            <p:cNvSpPr/>
            <p:nvPr/>
          </p:nvSpPr>
          <p:spPr>
            <a:xfrm>
              <a:off x="476600" y="1383025"/>
              <a:ext cx="788400" cy="788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2"/>
            <p:cNvPicPr preferRelativeResize="0"/>
            <p:nvPr/>
          </p:nvPicPr>
          <p:blipFill rotWithShape="1">
            <a:blip r:embed="rId3">
              <a:alphaModFix/>
            </a:blip>
            <a:srcRect b="0" l="0" r="0" t="0"/>
            <a:stretch/>
          </p:blipFill>
          <p:spPr>
            <a:xfrm>
              <a:off x="561888" y="1468312"/>
              <a:ext cx="617825" cy="617825"/>
            </a:xfrm>
            <a:prstGeom prst="rect">
              <a:avLst/>
            </a:prstGeom>
            <a:noFill/>
            <a:ln>
              <a:noFill/>
            </a:ln>
          </p:spPr>
        </p:pic>
      </p:grpSp>
      <p:grpSp>
        <p:nvGrpSpPr>
          <p:cNvPr id="144" name="Google Shape;144;p22"/>
          <p:cNvGrpSpPr/>
          <p:nvPr/>
        </p:nvGrpSpPr>
        <p:grpSpPr>
          <a:xfrm>
            <a:off x="3877650" y="1383025"/>
            <a:ext cx="788400" cy="788400"/>
            <a:chOff x="3877650" y="1383025"/>
            <a:chExt cx="788400" cy="788400"/>
          </a:xfrm>
        </p:grpSpPr>
        <p:sp>
          <p:nvSpPr>
            <p:cNvPr id="145" name="Google Shape;145;p22"/>
            <p:cNvSpPr/>
            <p:nvPr/>
          </p:nvSpPr>
          <p:spPr>
            <a:xfrm>
              <a:off x="3877650" y="1383025"/>
              <a:ext cx="788400" cy="788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22"/>
            <p:cNvPicPr preferRelativeResize="0"/>
            <p:nvPr/>
          </p:nvPicPr>
          <p:blipFill rotWithShape="1">
            <a:blip r:embed="rId4">
              <a:alphaModFix/>
            </a:blip>
            <a:srcRect b="0" l="0" r="0" t="0"/>
            <a:stretch/>
          </p:blipFill>
          <p:spPr>
            <a:xfrm>
              <a:off x="3962938" y="1468312"/>
              <a:ext cx="617825" cy="617825"/>
            </a:xfrm>
            <a:prstGeom prst="rect">
              <a:avLst/>
            </a:prstGeom>
            <a:noFill/>
            <a:ln>
              <a:noFill/>
            </a:ln>
          </p:spPr>
        </p:pic>
      </p:grpSp>
      <p:grpSp>
        <p:nvGrpSpPr>
          <p:cNvPr id="147" name="Google Shape;147;p22"/>
          <p:cNvGrpSpPr/>
          <p:nvPr/>
        </p:nvGrpSpPr>
        <p:grpSpPr>
          <a:xfrm>
            <a:off x="360000" y="2227750"/>
            <a:ext cx="8424150" cy="1723800"/>
            <a:chOff x="360000" y="2227750"/>
            <a:chExt cx="8424150" cy="1723800"/>
          </a:xfrm>
        </p:grpSpPr>
        <p:sp>
          <p:nvSpPr>
            <p:cNvPr id="148" name="Google Shape;148;p22"/>
            <p:cNvSpPr txBox="1"/>
            <p:nvPr/>
          </p:nvSpPr>
          <p:spPr>
            <a:xfrm>
              <a:off x="5412875" y="2227750"/>
              <a:ext cx="15663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solidFill>
                    <a:schemeClr val="dk1"/>
                  </a:solidFill>
                  <a:latin typeface="Open Sans"/>
                  <a:ea typeface="Open Sans"/>
                  <a:cs typeface="Open Sans"/>
                  <a:sym typeface="Open Sans"/>
                </a:rPr>
                <a:t>Resources</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fi" sz="1000">
                  <a:solidFill>
                    <a:schemeClr val="dk1"/>
                  </a:solidFill>
                  <a:latin typeface="Open Sans"/>
                  <a:ea typeface="Open Sans"/>
                  <a:cs typeface="Open Sans"/>
                  <a:sym typeface="Open Sans"/>
                </a:rPr>
                <a:t>UArctic secures funding and other resources to effectively strengthen capacity and capabilities for the Arctic. To reach these goals, UArctic is guided by our Values and Motto.</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a:solidFill>
                  <a:schemeClr val="dk1"/>
                </a:solidFill>
                <a:latin typeface="Open Sans"/>
                <a:ea typeface="Open Sans"/>
                <a:cs typeface="Open Sans"/>
                <a:sym typeface="Open Sans"/>
              </a:endParaRPr>
            </a:p>
          </p:txBody>
        </p:sp>
        <p:sp>
          <p:nvSpPr>
            <p:cNvPr id="149" name="Google Shape;149;p22"/>
            <p:cNvSpPr txBox="1"/>
            <p:nvPr/>
          </p:nvSpPr>
          <p:spPr>
            <a:xfrm>
              <a:off x="360000" y="2227750"/>
              <a:ext cx="15066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solidFill>
                    <a:schemeClr val="dk1"/>
                  </a:solidFill>
                  <a:latin typeface="Open Sans"/>
                  <a:ea typeface="Open Sans"/>
                  <a:cs typeface="Open Sans"/>
                  <a:sym typeface="Open Sans"/>
                </a:rPr>
                <a:t>Education</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fi" sz="1000">
                  <a:solidFill>
                    <a:schemeClr val="dk1"/>
                  </a:solidFill>
                  <a:latin typeface="Open Sans"/>
                  <a:ea typeface="Open Sans"/>
                  <a:cs typeface="Open Sans"/>
                  <a:sym typeface="Open Sans"/>
                </a:rPr>
                <a:t>UArctic enhances and promotes unique and relevant educational opportunities for northerners through academic collaboration and exchange.</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a:solidFill>
                  <a:schemeClr val="dk1"/>
                </a:solidFill>
                <a:latin typeface="Open Sans"/>
                <a:ea typeface="Open Sans"/>
                <a:cs typeface="Open Sans"/>
                <a:sym typeface="Open Sans"/>
              </a:endParaRPr>
            </a:p>
          </p:txBody>
        </p:sp>
        <p:sp>
          <p:nvSpPr>
            <p:cNvPr id="150" name="Google Shape;150;p22"/>
            <p:cNvSpPr txBox="1"/>
            <p:nvPr/>
          </p:nvSpPr>
          <p:spPr>
            <a:xfrm>
              <a:off x="2007500" y="2227750"/>
              <a:ext cx="15663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solidFill>
                    <a:schemeClr val="dk1"/>
                  </a:solidFill>
                  <a:latin typeface="Open Sans"/>
                  <a:ea typeface="Open Sans"/>
                  <a:cs typeface="Open Sans"/>
                  <a:sym typeface="Open Sans"/>
                </a:rPr>
                <a:t>Knowledge</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fi" sz="1000">
                  <a:solidFill>
                    <a:schemeClr val="dk1"/>
                  </a:solidFill>
                  <a:latin typeface="Open Sans"/>
                  <a:ea typeface="Open Sans"/>
                  <a:cs typeface="Open Sans"/>
                  <a:sym typeface="Open Sans"/>
                </a:rPr>
                <a:t>UArctic builds, shares, and applies knowledge through member contributions and collaboration, in research and science as well as Indigenous and traditional knowledge.</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a:solidFill>
                  <a:schemeClr val="dk1"/>
                </a:solidFill>
                <a:latin typeface="Open Sans"/>
                <a:ea typeface="Open Sans"/>
                <a:cs typeface="Open Sans"/>
                <a:sym typeface="Open Sans"/>
              </a:endParaRPr>
            </a:p>
          </p:txBody>
        </p:sp>
        <p:sp>
          <p:nvSpPr>
            <p:cNvPr id="151" name="Google Shape;151;p22"/>
            <p:cNvSpPr txBox="1"/>
            <p:nvPr/>
          </p:nvSpPr>
          <p:spPr>
            <a:xfrm>
              <a:off x="3799900" y="2227750"/>
              <a:ext cx="13545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solidFill>
                    <a:schemeClr val="dk1"/>
                  </a:solidFill>
                  <a:latin typeface="Open Sans"/>
                  <a:ea typeface="Open Sans"/>
                  <a:cs typeface="Open Sans"/>
                  <a:sym typeface="Open Sans"/>
                </a:rPr>
                <a:t>Members</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fi" sz="1000">
                  <a:solidFill>
                    <a:schemeClr val="dk1"/>
                  </a:solidFill>
                  <a:latin typeface="Open Sans"/>
                  <a:ea typeface="Open Sans"/>
                  <a:cs typeface="Open Sans"/>
                  <a:sym typeface="Open Sans"/>
                </a:rPr>
                <a:t>UArctic aims at a growing and dynamic membership of higher education institutions and other relevant organizations.</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a:solidFill>
                  <a:schemeClr val="dk1"/>
                </a:solidFill>
                <a:latin typeface="Open Sans"/>
                <a:ea typeface="Open Sans"/>
                <a:cs typeface="Open Sans"/>
                <a:sym typeface="Open Sans"/>
              </a:endParaRPr>
            </a:p>
          </p:txBody>
        </p:sp>
        <p:sp>
          <p:nvSpPr>
            <p:cNvPr id="152" name="Google Shape;152;p22"/>
            <p:cNvSpPr txBox="1"/>
            <p:nvPr/>
          </p:nvSpPr>
          <p:spPr>
            <a:xfrm>
              <a:off x="7277550" y="2227750"/>
              <a:ext cx="15066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solidFill>
                    <a:schemeClr val="dk1"/>
                  </a:solidFill>
                  <a:latin typeface="Open Sans"/>
                  <a:ea typeface="Open Sans"/>
                  <a:cs typeface="Open Sans"/>
                  <a:sym typeface="Open Sans"/>
                </a:rPr>
                <a:t>Relevance</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fi" sz="1000">
                  <a:solidFill>
                    <a:schemeClr val="dk1"/>
                  </a:solidFill>
                  <a:latin typeface="Open Sans"/>
                  <a:ea typeface="Open Sans"/>
                  <a:cs typeface="Open Sans"/>
                  <a:sym typeface="Open Sans"/>
                </a:rPr>
                <a:t>UArctic strengthens our recognition as a regionally and globally leading organization representing circumpolar higher education.</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a:solidFill>
                  <a:schemeClr val="dk1"/>
                </a:solidFill>
                <a:latin typeface="Open Sans"/>
                <a:ea typeface="Open Sans"/>
                <a:cs typeface="Open Sans"/>
                <a:sym typeface="Open Sans"/>
              </a:endParaRPr>
            </a:p>
          </p:txBody>
        </p:sp>
      </p:grpSp>
      <p:grpSp>
        <p:nvGrpSpPr>
          <p:cNvPr id="153" name="Google Shape;153;p22"/>
          <p:cNvGrpSpPr/>
          <p:nvPr/>
        </p:nvGrpSpPr>
        <p:grpSpPr>
          <a:xfrm>
            <a:off x="7331850" y="1383025"/>
            <a:ext cx="788400" cy="788400"/>
            <a:chOff x="7331850" y="1383025"/>
            <a:chExt cx="788400" cy="788400"/>
          </a:xfrm>
        </p:grpSpPr>
        <p:sp>
          <p:nvSpPr>
            <p:cNvPr id="154" name="Google Shape;154;p22"/>
            <p:cNvSpPr/>
            <p:nvPr/>
          </p:nvSpPr>
          <p:spPr>
            <a:xfrm>
              <a:off x="7331850" y="1383025"/>
              <a:ext cx="788400" cy="78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22"/>
            <p:cNvPicPr preferRelativeResize="0"/>
            <p:nvPr/>
          </p:nvPicPr>
          <p:blipFill rotWithShape="1">
            <a:blip r:embed="rId5">
              <a:alphaModFix/>
            </a:blip>
            <a:srcRect b="0" l="0" r="0" t="0"/>
            <a:stretch/>
          </p:blipFill>
          <p:spPr>
            <a:xfrm>
              <a:off x="7417138" y="1468312"/>
              <a:ext cx="617825" cy="617825"/>
            </a:xfrm>
            <a:prstGeom prst="rect">
              <a:avLst/>
            </a:prstGeom>
            <a:noFill/>
            <a:ln>
              <a:noFill/>
            </a:ln>
          </p:spPr>
        </p:pic>
      </p:grpSp>
      <p:grpSp>
        <p:nvGrpSpPr>
          <p:cNvPr id="156" name="Google Shape;156;p22"/>
          <p:cNvGrpSpPr/>
          <p:nvPr/>
        </p:nvGrpSpPr>
        <p:grpSpPr>
          <a:xfrm>
            <a:off x="5469525" y="1383025"/>
            <a:ext cx="788400" cy="788400"/>
            <a:chOff x="5469525" y="1383025"/>
            <a:chExt cx="788400" cy="788400"/>
          </a:xfrm>
        </p:grpSpPr>
        <p:sp>
          <p:nvSpPr>
            <p:cNvPr id="157" name="Google Shape;157;p22"/>
            <p:cNvSpPr/>
            <p:nvPr/>
          </p:nvSpPr>
          <p:spPr>
            <a:xfrm>
              <a:off x="5469525" y="1383025"/>
              <a:ext cx="788400" cy="788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2"/>
            <p:cNvPicPr preferRelativeResize="0"/>
            <p:nvPr/>
          </p:nvPicPr>
          <p:blipFill rotWithShape="1">
            <a:blip r:embed="rId6">
              <a:alphaModFix/>
            </a:blip>
            <a:srcRect b="0" l="0" r="0" t="0"/>
            <a:stretch/>
          </p:blipFill>
          <p:spPr>
            <a:xfrm>
              <a:off x="5554813" y="1468312"/>
              <a:ext cx="617825" cy="617825"/>
            </a:xfrm>
            <a:prstGeom prst="rect">
              <a:avLst/>
            </a:prstGeom>
            <a:noFill/>
            <a:ln>
              <a:noFill/>
            </a:ln>
          </p:spPr>
        </p:pic>
      </p:grpSp>
      <p:grpSp>
        <p:nvGrpSpPr>
          <p:cNvPr id="159" name="Google Shape;159;p22"/>
          <p:cNvGrpSpPr/>
          <p:nvPr/>
        </p:nvGrpSpPr>
        <p:grpSpPr>
          <a:xfrm>
            <a:off x="2083000" y="1383025"/>
            <a:ext cx="788400" cy="788400"/>
            <a:chOff x="2083000" y="1383025"/>
            <a:chExt cx="788400" cy="788400"/>
          </a:xfrm>
        </p:grpSpPr>
        <p:sp>
          <p:nvSpPr>
            <p:cNvPr id="160" name="Google Shape;160;p22"/>
            <p:cNvSpPr/>
            <p:nvPr/>
          </p:nvSpPr>
          <p:spPr>
            <a:xfrm>
              <a:off x="2083000" y="1383025"/>
              <a:ext cx="788400" cy="788400"/>
            </a:xfrm>
            <a:prstGeom prst="ellipse">
              <a:avLst/>
            </a:prstGeom>
            <a:solidFill>
              <a:srgbClr val="49BE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22"/>
            <p:cNvPicPr preferRelativeResize="0"/>
            <p:nvPr/>
          </p:nvPicPr>
          <p:blipFill>
            <a:blip r:embed="rId7">
              <a:alphaModFix/>
            </a:blip>
            <a:stretch>
              <a:fillRect/>
            </a:stretch>
          </p:blipFill>
          <p:spPr>
            <a:xfrm>
              <a:off x="2196048" y="1496074"/>
              <a:ext cx="562299" cy="56229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200"/>
                                        <p:tgtEl>
                                          <p:spTgt spid="141"/>
                                        </p:tgtEl>
                                        <p:attrNameLst>
                                          <p:attrName>ppt_y</p:attrName>
                                        </p:attrNameLst>
                                      </p:cBhvr>
                                      <p:tavLst>
                                        <p:tav fmla="" tm="0">
                                          <p:val>
                                            <p:strVal val="#ppt_y-1"/>
                                          </p:val>
                                        </p:tav>
                                        <p:tav fmla="" tm="100000">
                                          <p:val>
                                            <p:strVal val="#ppt_y"/>
                                          </p:val>
                                        </p:tav>
                                      </p:tavLst>
                                    </p:anim>
                                  </p:childTnLst>
                                </p:cTn>
                              </p:par>
                            </p:childTnLst>
                          </p:cTn>
                        </p:par>
                        <p:par>
                          <p:cTn fill="hold">
                            <p:stCondLst>
                              <p:cond delay="200"/>
                            </p:stCondLst>
                            <p:childTnLst>
                              <p:par>
                                <p:cTn fill="hold" nodeType="afterEffect" presetClass="entr" presetID="2" presetSubtype="1">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200"/>
                                        <p:tgtEl>
                                          <p:spTgt spid="159"/>
                                        </p:tgtEl>
                                        <p:attrNameLst>
                                          <p:attrName>ppt_y</p:attrName>
                                        </p:attrNameLst>
                                      </p:cBhvr>
                                      <p:tavLst>
                                        <p:tav fmla="" tm="0">
                                          <p:val>
                                            <p:strVal val="#ppt_y-1"/>
                                          </p:val>
                                        </p:tav>
                                        <p:tav fmla="" tm="100000">
                                          <p:val>
                                            <p:strVal val="#ppt_y"/>
                                          </p:val>
                                        </p:tav>
                                      </p:tavLst>
                                    </p:anim>
                                  </p:childTnLst>
                                </p:cTn>
                              </p:par>
                            </p:childTnLst>
                          </p:cTn>
                        </p:par>
                        <p:par>
                          <p:cTn fill="hold">
                            <p:stCondLst>
                              <p:cond delay="400"/>
                            </p:stCondLst>
                            <p:childTnLst>
                              <p:par>
                                <p:cTn fill="hold" nodeType="afterEffect" presetClass="entr" presetID="2" presetSubtype="1">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200"/>
                                        <p:tgtEl>
                                          <p:spTgt spid="144"/>
                                        </p:tgtEl>
                                        <p:attrNameLst>
                                          <p:attrName>ppt_y</p:attrName>
                                        </p:attrNameLst>
                                      </p:cBhvr>
                                      <p:tavLst>
                                        <p:tav fmla="" tm="0">
                                          <p:val>
                                            <p:strVal val="#ppt_y-1"/>
                                          </p:val>
                                        </p:tav>
                                        <p:tav fmla="" tm="100000">
                                          <p:val>
                                            <p:strVal val="#ppt_y"/>
                                          </p:val>
                                        </p:tav>
                                      </p:tavLst>
                                    </p:anim>
                                  </p:childTnLst>
                                </p:cTn>
                              </p:par>
                            </p:childTnLst>
                          </p:cTn>
                        </p:par>
                        <p:par>
                          <p:cTn fill="hold">
                            <p:stCondLst>
                              <p:cond delay="600"/>
                            </p:stCondLst>
                            <p:childTnLst>
                              <p:par>
                                <p:cTn fill="hold" nodeType="afterEffect" presetClass="entr" presetID="2" presetSubtype="1">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200"/>
                                        <p:tgtEl>
                                          <p:spTgt spid="156"/>
                                        </p:tgtEl>
                                        <p:attrNameLst>
                                          <p:attrName>ppt_y</p:attrName>
                                        </p:attrNameLst>
                                      </p:cBhvr>
                                      <p:tavLst>
                                        <p:tav fmla="" tm="0">
                                          <p:val>
                                            <p:strVal val="#ppt_y-1"/>
                                          </p:val>
                                        </p:tav>
                                        <p:tav fmla="" tm="100000">
                                          <p:val>
                                            <p:strVal val="#ppt_y"/>
                                          </p:val>
                                        </p:tav>
                                      </p:tavLst>
                                    </p:anim>
                                  </p:childTnLst>
                                </p:cTn>
                              </p:par>
                            </p:childTnLst>
                          </p:cTn>
                        </p:par>
                        <p:par>
                          <p:cTn fill="hold">
                            <p:stCondLst>
                              <p:cond delay="800"/>
                            </p:stCondLst>
                            <p:childTnLst>
                              <p:par>
                                <p:cTn fill="hold" nodeType="afterEffect" presetClass="entr" presetID="2" presetSubtype="1">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200"/>
                                        <p:tgtEl>
                                          <p:spTgt spid="153"/>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65" name="Shape 165"/>
        <p:cNvGrpSpPr/>
        <p:nvPr/>
      </p:nvGrpSpPr>
      <p:grpSpPr>
        <a:xfrm>
          <a:off x="0" y="0"/>
          <a:ext cx="0" cy="0"/>
          <a:chOff x="0" y="0"/>
          <a:chExt cx="0" cy="0"/>
        </a:xfrm>
      </p:grpSpPr>
      <p:sp>
        <p:nvSpPr>
          <p:cNvPr id="166" name="Google Shape;166;p23"/>
          <p:cNvSpPr txBox="1"/>
          <p:nvPr>
            <p:ph type="title"/>
          </p:nvPr>
        </p:nvSpPr>
        <p:spPr>
          <a:xfrm>
            <a:off x="360000" y="1984950"/>
            <a:ext cx="4212000" cy="11736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fi" sz="2800">
                <a:latin typeface="Open Sans"/>
                <a:ea typeface="Open Sans"/>
                <a:cs typeface="Open Sans"/>
                <a:sym typeface="Open Sans"/>
              </a:rPr>
              <a:t>How UArctic Operates</a:t>
            </a:r>
            <a:endParaRPr sz="2800">
              <a:latin typeface="Open Sans"/>
              <a:ea typeface="Open Sans"/>
              <a:cs typeface="Open Sans"/>
              <a:sym typeface="Open Sans"/>
            </a:endParaRPr>
          </a:p>
        </p:txBody>
      </p:sp>
      <p:pic>
        <p:nvPicPr>
          <p:cNvPr id="167" name="Google Shape;167;p23"/>
          <p:cNvPicPr preferRelativeResize="0"/>
          <p:nvPr/>
        </p:nvPicPr>
        <p:blipFill>
          <a:blip r:embed="rId3">
            <a:alphaModFix/>
          </a:blip>
          <a:stretch>
            <a:fillRect/>
          </a:stretch>
        </p:blipFill>
        <p:spPr>
          <a:xfrm>
            <a:off x="8140851" y="4703050"/>
            <a:ext cx="820577" cy="217975"/>
          </a:xfrm>
          <a:prstGeom prst="rect">
            <a:avLst/>
          </a:prstGeom>
          <a:noFill/>
          <a:ln>
            <a:noFill/>
          </a:ln>
        </p:spPr>
      </p:pic>
      <p:grpSp>
        <p:nvGrpSpPr>
          <p:cNvPr id="168" name="Google Shape;168;p23"/>
          <p:cNvGrpSpPr/>
          <p:nvPr/>
        </p:nvGrpSpPr>
        <p:grpSpPr>
          <a:xfrm>
            <a:off x="5148625" y="994650"/>
            <a:ext cx="3142200" cy="3141900"/>
            <a:chOff x="5148625" y="994650"/>
            <a:chExt cx="3142200" cy="3141900"/>
          </a:xfrm>
        </p:grpSpPr>
        <p:sp>
          <p:nvSpPr>
            <p:cNvPr id="169" name="Google Shape;169;p23"/>
            <p:cNvSpPr/>
            <p:nvPr/>
          </p:nvSpPr>
          <p:spPr>
            <a:xfrm>
              <a:off x="5148625" y="994650"/>
              <a:ext cx="3142200" cy="3141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23"/>
            <p:cNvPicPr preferRelativeResize="0"/>
            <p:nvPr/>
          </p:nvPicPr>
          <p:blipFill rotWithShape="1">
            <a:blip r:embed="rId4">
              <a:alphaModFix/>
            </a:blip>
            <a:srcRect b="0" l="0" r="0" t="0"/>
            <a:stretch/>
          </p:blipFill>
          <p:spPr>
            <a:xfrm>
              <a:off x="5522288" y="1270975"/>
              <a:ext cx="2394876" cy="239487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74" name="Shape 174"/>
        <p:cNvGrpSpPr/>
        <p:nvPr/>
      </p:nvGrpSpPr>
      <p:grpSpPr>
        <a:xfrm>
          <a:off x="0" y="0"/>
          <a:ext cx="0" cy="0"/>
          <a:chOff x="0" y="0"/>
          <a:chExt cx="0" cy="0"/>
        </a:xfrm>
      </p:grpSpPr>
      <p:sp>
        <p:nvSpPr>
          <p:cNvPr id="175" name="Google Shape;175;p24"/>
          <p:cNvSpPr txBox="1"/>
          <p:nvPr>
            <p:ph idx="1" type="body"/>
          </p:nvPr>
        </p:nvSpPr>
        <p:spPr>
          <a:xfrm>
            <a:off x="707700" y="1051075"/>
            <a:ext cx="3711900" cy="31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1100"/>
              <a:t>UArctic activities are carried out by the collaborative work of our members.</a:t>
            </a:r>
            <a:endParaRPr sz="1100"/>
          </a:p>
          <a:p>
            <a:pPr indent="0" lvl="0" marL="0" rtl="0" algn="l">
              <a:spcBef>
                <a:spcPts val="1200"/>
              </a:spcBef>
              <a:spcAft>
                <a:spcPts val="0"/>
              </a:spcAft>
              <a:buNone/>
            </a:pPr>
            <a:r>
              <a:rPr lang="fi" sz="1100"/>
              <a:t>UArctic fosters flexible and innovative frameworks that support cooperation between members, furthering our goals.</a:t>
            </a:r>
            <a:endParaRPr sz="1100"/>
          </a:p>
          <a:p>
            <a:pPr indent="0" lvl="0" marL="0" rtl="0" algn="l">
              <a:spcBef>
                <a:spcPts val="1200"/>
              </a:spcBef>
              <a:spcAft>
                <a:spcPts val="0"/>
              </a:spcAft>
              <a:buNone/>
            </a:pPr>
            <a:r>
              <a:rPr lang="fi" sz="1100"/>
              <a:t>UArctic is a learning organization that brings together the shared knowledge, diversity, and experience of our membership.</a:t>
            </a:r>
            <a:endParaRPr sz="1100"/>
          </a:p>
          <a:p>
            <a:pPr indent="0" lvl="0" marL="0" rtl="0" algn="l">
              <a:spcBef>
                <a:spcPts val="1200"/>
              </a:spcBef>
              <a:spcAft>
                <a:spcPts val="0"/>
              </a:spcAft>
              <a:buNone/>
            </a:pPr>
            <a:r>
              <a:rPr lang="fi" sz="1100"/>
              <a:t>UArctic is a driver of internationalization and partnerships for higher education and research.</a:t>
            </a:r>
            <a:endParaRPr sz="1100"/>
          </a:p>
          <a:p>
            <a:pPr indent="0" lvl="0" marL="0" rtl="0" algn="l">
              <a:spcBef>
                <a:spcPts val="1200"/>
              </a:spcBef>
              <a:spcAft>
                <a:spcPts val="0"/>
              </a:spcAft>
              <a:buNone/>
            </a:pPr>
            <a:r>
              <a:rPr lang="fi" sz="1100"/>
              <a:t>UArctic recognizes our specific commitment towards northern Indigenous peoples, and respect for their cultures, languages, traditional knowledge, and world views.</a:t>
            </a:r>
            <a:endParaRPr sz="1100"/>
          </a:p>
          <a:p>
            <a:pPr indent="0" lvl="0" marL="0" rtl="0" algn="l">
              <a:spcBef>
                <a:spcPts val="1200"/>
              </a:spcBef>
              <a:spcAft>
                <a:spcPts val="1200"/>
              </a:spcAft>
              <a:buNone/>
            </a:pPr>
            <a:r>
              <a:t/>
            </a:r>
            <a:endParaRPr sz="1100"/>
          </a:p>
        </p:txBody>
      </p:sp>
      <p:sp>
        <p:nvSpPr>
          <p:cNvPr id="176" name="Google Shape;176;p24"/>
          <p:cNvSpPr txBox="1"/>
          <p:nvPr>
            <p:ph idx="1" type="body"/>
          </p:nvPr>
        </p:nvSpPr>
        <p:spPr>
          <a:xfrm>
            <a:off x="4965300" y="1051075"/>
            <a:ext cx="3818700" cy="31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1100"/>
              <a:t>UArctic brings the voices and knowledge of our members to the global stage.</a:t>
            </a:r>
            <a:endParaRPr sz="1100"/>
          </a:p>
          <a:p>
            <a:pPr indent="0" lvl="0" marL="0" rtl="0" algn="l">
              <a:spcBef>
                <a:spcPts val="1200"/>
              </a:spcBef>
              <a:spcAft>
                <a:spcPts val="0"/>
              </a:spcAft>
              <a:buNone/>
            </a:pPr>
            <a:r>
              <a:rPr lang="fi" sz="1100"/>
              <a:t>UArctic supports knowledge-based decision-making at all levels, including key regional partners such as the Arctic Council, and the private sector.</a:t>
            </a:r>
            <a:endParaRPr sz="1100"/>
          </a:p>
          <a:p>
            <a:pPr indent="0" lvl="0" marL="0" rtl="0" algn="l">
              <a:spcBef>
                <a:spcPts val="1200"/>
              </a:spcBef>
              <a:spcAft>
                <a:spcPts val="0"/>
              </a:spcAft>
              <a:buNone/>
            </a:pPr>
            <a:r>
              <a:rPr lang="fi" sz="1100"/>
              <a:t>UArctic secures funding, maintains an efficient and distributed administration, and reports reliably on our activities.</a:t>
            </a:r>
            <a:endParaRPr sz="1100"/>
          </a:p>
          <a:p>
            <a:pPr indent="0" lvl="0" marL="0" rtl="0" algn="l">
              <a:spcBef>
                <a:spcPts val="1200"/>
              </a:spcBef>
              <a:spcAft>
                <a:spcPts val="0"/>
              </a:spcAft>
              <a:buNone/>
            </a:pPr>
            <a:r>
              <a:rPr lang="fi" sz="1100"/>
              <a:t>UArctic operates through trusted partnerships with other regional and global actors.</a:t>
            </a:r>
            <a:endParaRPr sz="1100"/>
          </a:p>
          <a:p>
            <a:pPr indent="0" lvl="0" marL="0" rtl="0" algn="l">
              <a:spcBef>
                <a:spcPts val="1200"/>
              </a:spcBef>
              <a:spcAft>
                <a:spcPts val="0"/>
              </a:spcAft>
              <a:buNone/>
            </a:pPr>
            <a:r>
              <a:rPr lang="fi" sz="1100"/>
              <a:t>UArctic is committed to minimizing the environmental impact of our operations while finding innovative ways to bring northerners together.</a:t>
            </a:r>
            <a:endParaRPr sz="1100"/>
          </a:p>
          <a:p>
            <a:pPr indent="0" lvl="0" marL="0" rtl="0" algn="l">
              <a:spcBef>
                <a:spcPts val="1200"/>
              </a:spcBef>
              <a:spcAft>
                <a:spcPts val="1200"/>
              </a:spcAft>
              <a:buNone/>
            </a:pPr>
            <a:r>
              <a:t/>
            </a:r>
            <a:endParaRPr sz="1100"/>
          </a:p>
        </p:txBody>
      </p:sp>
      <p:sp>
        <p:nvSpPr>
          <p:cNvPr id="177" name="Google Shape;177;p24"/>
          <p:cNvSpPr txBox="1"/>
          <p:nvPr/>
        </p:nvSpPr>
        <p:spPr>
          <a:xfrm>
            <a:off x="148775" y="980009"/>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1.</a:t>
            </a:r>
            <a:endParaRPr sz="3000">
              <a:solidFill>
                <a:schemeClr val="dk1"/>
              </a:solidFill>
              <a:latin typeface="Open Sans ExtraBold"/>
              <a:ea typeface="Open Sans ExtraBold"/>
              <a:cs typeface="Open Sans ExtraBold"/>
              <a:sym typeface="Open Sans ExtraBold"/>
            </a:endParaRPr>
          </a:p>
        </p:txBody>
      </p:sp>
      <p:sp>
        <p:nvSpPr>
          <p:cNvPr id="178" name="Google Shape;178;p24"/>
          <p:cNvSpPr txBox="1"/>
          <p:nvPr/>
        </p:nvSpPr>
        <p:spPr>
          <a:xfrm>
            <a:off x="148775" y="1626509"/>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2.</a:t>
            </a:r>
            <a:endParaRPr sz="3000">
              <a:solidFill>
                <a:schemeClr val="dk1"/>
              </a:solidFill>
              <a:latin typeface="Open Sans ExtraBold"/>
              <a:ea typeface="Open Sans ExtraBold"/>
              <a:cs typeface="Open Sans ExtraBold"/>
              <a:sym typeface="Open Sans ExtraBold"/>
            </a:endParaRPr>
          </a:p>
        </p:txBody>
      </p:sp>
      <p:sp>
        <p:nvSpPr>
          <p:cNvPr id="179" name="Google Shape;179;p24"/>
          <p:cNvSpPr txBox="1"/>
          <p:nvPr/>
        </p:nvSpPr>
        <p:spPr>
          <a:xfrm>
            <a:off x="148775" y="2273784"/>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3.</a:t>
            </a:r>
            <a:endParaRPr sz="3000">
              <a:solidFill>
                <a:schemeClr val="dk1"/>
              </a:solidFill>
              <a:latin typeface="Open Sans ExtraBold"/>
              <a:ea typeface="Open Sans ExtraBold"/>
              <a:cs typeface="Open Sans ExtraBold"/>
              <a:sym typeface="Open Sans ExtraBold"/>
            </a:endParaRPr>
          </a:p>
        </p:txBody>
      </p:sp>
      <p:sp>
        <p:nvSpPr>
          <p:cNvPr id="180" name="Google Shape;180;p24"/>
          <p:cNvSpPr txBox="1"/>
          <p:nvPr/>
        </p:nvSpPr>
        <p:spPr>
          <a:xfrm>
            <a:off x="148775" y="2921034"/>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4.</a:t>
            </a:r>
            <a:endParaRPr sz="3000">
              <a:solidFill>
                <a:schemeClr val="dk1"/>
              </a:solidFill>
              <a:latin typeface="Open Sans ExtraBold"/>
              <a:ea typeface="Open Sans ExtraBold"/>
              <a:cs typeface="Open Sans ExtraBold"/>
              <a:sym typeface="Open Sans ExtraBold"/>
            </a:endParaRPr>
          </a:p>
        </p:txBody>
      </p:sp>
      <p:sp>
        <p:nvSpPr>
          <p:cNvPr id="181" name="Google Shape;181;p24"/>
          <p:cNvSpPr txBox="1"/>
          <p:nvPr/>
        </p:nvSpPr>
        <p:spPr>
          <a:xfrm>
            <a:off x="148775" y="3568309"/>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5.</a:t>
            </a:r>
            <a:endParaRPr sz="3000">
              <a:solidFill>
                <a:schemeClr val="dk1"/>
              </a:solidFill>
              <a:latin typeface="Open Sans ExtraBold"/>
              <a:ea typeface="Open Sans ExtraBold"/>
              <a:cs typeface="Open Sans ExtraBold"/>
              <a:sym typeface="Open Sans ExtraBold"/>
            </a:endParaRPr>
          </a:p>
        </p:txBody>
      </p:sp>
      <p:sp>
        <p:nvSpPr>
          <p:cNvPr id="182" name="Google Shape;182;p24"/>
          <p:cNvSpPr txBox="1"/>
          <p:nvPr/>
        </p:nvSpPr>
        <p:spPr>
          <a:xfrm>
            <a:off x="4355360" y="980009"/>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6.</a:t>
            </a:r>
            <a:endParaRPr sz="3000">
              <a:solidFill>
                <a:schemeClr val="dk1"/>
              </a:solidFill>
              <a:latin typeface="Open Sans ExtraBold"/>
              <a:ea typeface="Open Sans ExtraBold"/>
              <a:cs typeface="Open Sans ExtraBold"/>
              <a:sym typeface="Open Sans ExtraBold"/>
            </a:endParaRPr>
          </a:p>
        </p:txBody>
      </p:sp>
      <p:sp>
        <p:nvSpPr>
          <p:cNvPr id="183" name="Google Shape;183;p24"/>
          <p:cNvSpPr txBox="1"/>
          <p:nvPr/>
        </p:nvSpPr>
        <p:spPr>
          <a:xfrm>
            <a:off x="4355360" y="1626509"/>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7.</a:t>
            </a:r>
            <a:endParaRPr sz="3000">
              <a:solidFill>
                <a:schemeClr val="dk1"/>
              </a:solidFill>
              <a:latin typeface="Open Sans ExtraBold"/>
              <a:ea typeface="Open Sans ExtraBold"/>
              <a:cs typeface="Open Sans ExtraBold"/>
              <a:sym typeface="Open Sans ExtraBold"/>
            </a:endParaRPr>
          </a:p>
        </p:txBody>
      </p:sp>
      <p:sp>
        <p:nvSpPr>
          <p:cNvPr id="184" name="Google Shape;184;p24"/>
          <p:cNvSpPr txBox="1"/>
          <p:nvPr/>
        </p:nvSpPr>
        <p:spPr>
          <a:xfrm>
            <a:off x="4355360" y="2273784"/>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8.</a:t>
            </a:r>
            <a:endParaRPr sz="3000">
              <a:solidFill>
                <a:schemeClr val="dk1"/>
              </a:solidFill>
              <a:latin typeface="Open Sans ExtraBold"/>
              <a:ea typeface="Open Sans ExtraBold"/>
              <a:cs typeface="Open Sans ExtraBold"/>
              <a:sym typeface="Open Sans ExtraBold"/>
            </a:endParaRPr>
          </a:p>
        </p:txBody>
      </p:sp>
      <p:sp>
        <p:nvSpPr>
          <p:cNvPr id="185" name="Google Shape;185;p24"/>
          <p:cNvSpPr txBox="1"/>
          <p:nvPr/>
        </p:nvSpPr>
        <p:spPr>
          <a:xfrm>
            <a:off x="4355360" y="2921034"/>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9.</a:t>
            </a:r>
            <a:endParaRPr sz="3000">
              <a:solidFill>
                <a:schemeClr val="dk1"/>
              </a:solidFill>
              <a:latin typeface="Open Sans ExtraBold"/>
              <a:ea typeface="Open Sans ExtraBold"/>
              <a:cs typeface="Open Sans ExtraBold"/>
              <a:sym typeface="Open Sans ExtraBold"/>
            </a:endParaRPr>
          </a:p>
        </p:txBody>
      </p:sp>
      <p:sp>
        <p:nvSpPr>
          <p:cNvPr id="186" name="Google Shape;186;p24"/>
          <p:cNvSpPr txBox="1"/>
          <p:nvPr/>
        </p:nvSpPr>
        <p:spPr>
          <a:xfrm>
            <a:off x="4355360" y="3568309"/>
            <a:ext cx="75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3000">
                <a:solidFill>
                  <a:schemeClr val="dk1"/>
                </a:solidFill>
                <a:latin typeface="Open Sans ExtraBold"/>
                <a:ea typeface="Open Sans ExtraBold"/>
                <a:cs typeface="Open Sans ExtraBold"/>
                <a:sym typeface="Open Sans ExtraBold"/>
              </a:rPr>
              <a:t>10.</a:t>
            </a:r>
            <a:endParaRPr sz="3000">
              <a:solidFill>
                <a:schemeClr val="dk1"/>
              </a:solidFill>
              <a:latin typeface="Open Sans ExtraBold"/>
              <a:ea typeface="Open Sans ExtraBold"/>
              <a:cs typeface="Open Sans ExtraBold"/>
              <a:sym typeface="Open Sans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
                                        <p:tgtEl>
                                          <p:spTgt spid="177"/>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
                                        <p:tgtEl>
                                          <p:spTgt spid="178"/>
                                        </p:tgtEl>
                                      </p:cBhvr>
                                    </p:animEffect>
                                  </p:childTnLst>
                                </p:cTn>
                              </p:par>
                            </p:childTnLst>
                          </p:cTn>
                        </p:par>
                        <p:par>
                          <p:cTn fill="hold">
                            <p:stCondLst>
                              <p:cond delay="4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
                                        <p:tgtEl>
                                          <p:spTgt spid="179"/>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
                                        <p:tgtEl>
                                          <p:spTgt spid="180"/>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
                                        <p:tgtEl>
                                          <p:spTgt spid="1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
                                        <p:tgtEl>
                                          <p:spTgt spid="182"/>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
                                        <p:tgtEl>
                                          <p:spTgt spid="183"/>
                                        </p:tgtEl>
                                      </p:cBhvr>
                                    </p:animEffect>
                                  </p:childTnLst>
                                </p:cTn>
                              </p:par>
                            </p:childTnLst>
                          </p:cTn>
                        </p:par>
                        <p:par>
                          <p:cTn fill="hold">
                            <p:stCondLst>
                              <p:cond delay="14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
                                        <p:tgtEl>
                                          <p:spTgt spid="184"/>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200"/>
                                        <p:tgtEl>
                                          <p:spTgt spid="185"/>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200"/>
                                        <p:tgtEl>
                                          <p:spTgt spid="18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0" name="Shape 190"/>
        <p:cNvGrpSpPr/>
        <p:nvPr/>
      </p:nvGrpSpPr>
      <p:grpSpPr>
        <a:xfrm>
          <a:off x="0" y="0"/>
          <a:ext cx="0" cy="0"/>
          <a:chOff x="0" y="0"/>
          <a:chExt cx="0" cy="0"/>
        </a:xfrm>
      </p:grpSpPr>
      <p:sp>
        <p:nvSpPr>
          <p:cNvPr id="191" name="Google Shape;191;p25"/>
          <p:cNvSpPr txBox="1"/>
          <p:nvPr>
            <p:ph type="ctrTitle"/>
          </p:nvPr>
        </p:nvSpPr>
        <p:spPr>
          <a:xfrm>
            <a:off x="360000" y="744575"/>
            <a:ext cx="8424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Thank you!</a:t>
            </a:r>
            <a:endParaRPr>
              <a:solidFill>
                <a:schemeClr val="lt1"/>
              </a:solidFill>
            </a:endParaRPr>
          </a:p>
        </p:txBody>
      </p:sp>
      <p:sp>
        <p:nvSpPr>
          <p:cNvPr id="192" name="Google Shape;192;p25"/>
          <p:cNvSpPr txBox="1"/>
          <p:nvPr>
            <p:ph idx="1" type="subTitle"/>
          </p:nvPr>
        </p:nvSpPr>
        <p:spPr>
          <a:xfrm>
            <a:off x="360000" y="283412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Want to know more? </a:t>
            </a:r>
            <a:endParaRPr/>
          </a:p>
          <a:p>
            <a:pPr indent="0" lvl="0" marL="0" rtl="0" algn="ctr">
              <a:spcBef>
                <a:spcPts val="0"/>
              </a:spcBef>
              <a:spcAft>
                <a:spcPts val="0"/>
              </a:spcAft>
              <a:buNone/>
            </a:pPr>
            <a:r>
              <a:rPr lang="fi">
                <a:solidFill>
                  <a:schemeClr val="hlink"/>
                </a:solidFill>
                <a:uFill>
                  <a:noFill/>
                </a:uFill>
                <a:hlinkClick r:id="rId3"/>
              </a:rPr>
              <a:t>uarctic.org</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26"/>
          <p:cNvSpPr txBox="1"/>
          <p:nvPr>
            <p:ph type="ctrTitle"/>
          </p:nvPr>
        </p:nvSpPr>
        <p:spPr>
          <a:xfrm>
            <a:off x="360000" y="744575"/>
            <a:ext cx="8424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solidFill>
                  <a:schemeClr val="dk1"/>
                </a:solidFill>
              </a:rPr>
              <a:t>Template &amp; Materials </a:t>
            </a:r>
            <a:endParaRPr>
              <a:solidFill>
                <a:schemeClr val="dk1"/>
              </a:solidFill>
            </a:endParaRPr>
          </a:p>
        </p:txBody>
      </p:sp>
      <p:sp>
        <p:nvSpPr>
          <p:cNvPr id="198" name="Google Shape;198;p26"/>
          <p:cNvSpPr txBox="1"/>
          <p:nvPr>
            <p:ph idx="1" type="subTitle"/>
          </p:nvPr>
        </p:nvSpPr>
        <p:spPr>
          <a:xfrm>
            <a:off x="360000" y="283412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solidFill>
                  <a:schemeClr val="dk1"/>
                </a:solidFill>
              </a:rPr>
              <a:t>(Without slide animations)</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7"/>
          <p:cNvPicPr preferRelativeResize="0"/>
          <p:nvPr/>
        </p:nvPicPr>
        <p:blipFill>
          <a:blip r:embed="rId3">
            <a:alphaModFix/>
          </a:blip>
          <a:stretch>
            <a:fillRect/>
          </a:stretch>
        </p:blipFill>
        <p:spPr>
          <a:xfrm>
            <a:off x="4184961" y="2637277"/>
            <a:ext cx="828514" cy="828511"/>
          </a:xfrm>
          <a:prstGeom prst="rect">
            <a:avLst/>
          </a:prstGeom>
          <a:noFill/>
          <a:ln>
            <a:noFill/>
          </a:ln>
        </p:spPr>
      </p:pic>
      <p:pic>
        <p:nvPicPr>
          <p:cNvPr id="204" name="Google Shape;204;p27"/>
          <p:cNvPicPr preferRelativeResize="0"/>
          <p:nvPr/>
        </p:nvPicPr>
        <p:blipFill>
          <a:blip r:embed="rId4">
            <a:alphaModFix/>
          </a:blip>
          <a:stretch>
            <a:fillRect/>
          </a:stretch>
        </p:blipFill>
        <p:spPr>
          <a:xfrm>
            <a:off x="784288" y="3822543"/>
            <a:ext cx="724051" cy="724051"/>
          </a:xfrm>
          <a:prstGeom prst="rect">
            <a:avLst/>
          </a:prstGeom>
          <a:noFill/>
          <a:ln>
            <a:noFill/>
          </a:ln>
        </p:spPr>
      </p:pic>
      <p:pic>
        <p:nvPicPr>
          <p:cNvPr id="205" name="Google Shape;205;p27"/>
          <p:cNvPicPr preferRelativeResize="0"/>
          <p:nvPr/>
        </p:nvPicPr>
        <p:blipFill>
          <a:blip r:embed="rId5">
            <a:alphaModFix/>
          </a:blip>
          <a:stretch>
            <a:fillRect/>
          </a:stretch>
        </p:blipFill>
        <p:spPr>
          <a:xfrm>
            <a:off x="845626" y="2682221"/>
            <a:ext cx="661975" cy="661932"/>
          </a:xfrm>
          <a:prstGeom prst="rect">
            <a:avLst/>
          </a:prstGeom>
          <a:noFill/>
          <a:ln>
            <a:noFill/>
          </a:ln>
        </p:spPr>
      </p:pic>
      <p:pic>
        <p:nvPicPr>
          <p:cNvPr id="206" name="Google Shape;206;p27"/>
          <p:cNvPicPr preferRelativeResize="0"/>
          <p:nvPr/>
        </p:nvPicPr>
        <p:blipFill>
          <a:blip r:embed="rId6">
            <a:alphaModFix/>
          </a:blip>
          <a:stretch>
            <a:fillRect/>
          </a:stretch>
        </p:blipFill>
        <p:spPr>
          <a:xfrm>
            <a:off x="2499897" y="2627005"/>
            <a:ext cx="692731" cy="692709"/>
          </a:xfrm>
          <a:prstGeom prst="rect">
            <a:avLst/>
          </a:prstGeom>
          <a:noFill/>
          <a:ln>
            <a:noFill/>
          </a:ln>
        </p:spPr>
      </p:pic>
      <p:pic>
        <p:nvPicPr>
          <p:cNvPr id="207" name="Google Shape;207;p27"/>
          <p:cNvPicPr preferRelativeResize="0"/>
          <p:nvPr/>
        </p:nvPicPr>
        <p:blipFill>
          <a:blip r:embed="rId7">
            <a:alphaModFix/>
          </a:blip>
          <a:stretch>
            <a:fillRect/>
          </a:stretch>
        </p:blipFill>
        <p:spPr>
          <a:xfrm>
            <a:off x="4208627" y="1535825"/>
            <a:ext cx="781180" cy="781178"/>
          </a:xfrm>
          <a:prstGeom prst="rect">
            <a:avLst/>
          </a:prstGeom>
          <a:noFill/>
          <a:ln>
            <a:noFill/>
          </a:ln>
        </p:spPr>
      </p:pic>
      <p:pic>
        <p:nvPicPr>
          <p:cNvPr id="208" name="Google Shape;208;p27"/>
          <p:cNvPicPr preferRelativeResize="0"/>
          <p:nvPr/>
        </p:nvPicPr>
        <p:blipFill>
          <a:blip r:embed="rId8">
            <a:alphaModFix/>
          </a:blip>
          <a:stretch>
            <a:fillRect/>
          </a:stretch>
        </p:blipFill>
        <p:spPr>
          <a:xfrm>
            <a:off x="5975033" y="2642383"/>
            <a:ext cx="661978" cy="661956"/>
          </a:xfrm>
          <a:prstGeom prst="rect">
            <a:avLst/>
          </a:prstGeom>
          <a:noFill/>
          <a:ln>
            <a:noFill/>
          </a:ln>
        </p:spPr>
      </p:pic>
      <p:pic>
        <p:nvPicPr>
          <p:cNvPr id="209" name="Google Shape;209;p27"/>
          <p:cNvPicPr preferRelativeResize="0"/>
          <p:nvPr/>
        </p:nvPicPr>
        <p:blipFill>
          <a:blip r:embed="rId9">
            <a:alphaModFix/>
          </a:blip>
          <a:stretch>
            <a:fillRect/>
          </a:stretch>
        </p:blipFill>
        <p:spPr>
          <a:xfrm>
            <a:off x="5943993" y="1588989"/>
            <a:ext cx="724059" cy="724056"/>
          </a:xfrm>
          <a:prstGeom prst="rect">
            <a:avLst/>
          </a:prstGeom>
          <a:noFill/>
          <a:ln>
            <a:noFill/>
          </a:ln>
        </p:spPr>
      </p:pic>
      <p:pic>
        <p:nvPicPr>
          <p:cNvPr id="210" name="Google Shape;210;p27"/>
          <p:cNvPicPr preferRelativeResize="0"/>
          <p:nvPr/>
        </p:nvPicPr>
        <p:blipFill>
          <a:blip r:embed="rId10">
            <a:alphaModFix/>
          </a:blip>
          <a:stretch>
            <a:fillRect/>
          </a:stretch>
        </p:blipFill>
        <p:spPr>
          <a:xfrm>
            <a:off x="5959657" y="3879544"/>
            <a:ext cx="692731" cy="692709"/>
          </a:xfrm>
          <a:prstGeom prst="rect">
            <a:avLst/>
          </a:prstGeom>
          <a:noFill/>
          <a:ln>
            <a:noFill/>
          </a:ln>
        </p:spPr>
      </p:pic>
      <p:pic>
        <p:nvPicPr>
          <p:cNvPr id="211" name="Google Shape;211;p27"/>
          <p:cNvPicPr preferRelativeResize="0"/>
          <p:nvPr/>
        </p:nvPicPr>
        <p:blipFill>
          <a:blip r:embed="rId11">
            <a:alphaModFix/>
          </a:blip>
          <a:stretch>
            <a:fillRect/>
          </a:stretch>
        </p:blipFill>
        <p:spPr>
          <a:xfrm>
            <a:off x="4208627" y="3805935"/>
            <a:ext cx="781180" cy="781159"/>
          </a:xfrm>
          <a:prstGeom prst="rect">
            <a:avLst/>
          </a:prstGeom>
          <a:noFill/>
          <a:ln>
            <a:noFill/>
          </a:ln>
        </p:spPr>
      </p:pic>
      <p:pic>
        <p:nvPicPr>
          <p:cNvPr id="212" name="Google Shape;212;p27"/>
          <p:cNvPicPr preferRelativeResize="0"/>
          <p:nvPr/>
        </p:nvPicPr>
        <p:blipFill>
          <a:blip r:embed="rId12">
            <a:alphaModFix/>
          </a:blip>
          <a:stretch>
            <a:fillRect/>
          </a:stretch>
        </p:blipFill>
        <p:spPr>
          <a:xfrm>
            <a:off x="2484233" y="3864158"/>
            <a:ext cx="724059" cy="724035"/>
          </a:xfrm>
          <a:prstGeom prst="rect">
            <a:avLst/>
          </a:prstGeom>
          <a:noFill/>
          <a:ln>
            <a:noFill/>
          </a:ln>
        </p:spPr>
      </p:pic>
      <p:pic>
        <p:nvPicPr>
          <p:cNvPr id="213" name="Google Shape;213;p27"/>
          <p:cNvPicPr preferRelativeResize="0"/>
          <p:nvPr/>
        </p:nvPicPr>
        <p:blipFill>
          <a:blip r:embed="rId13">
            <a:alphaModFix/>
          </a:blip>
          <a:stretch>
            <a:fillRect/>
          </a:stretch>
        </p:blipFill>
        <p:spPr>
          <a:xfrm>
            <a:off x="755721" y="274250"/>
            <a:ext cx="781180" cy="781159"/>
          </a:xfrm>
          <a:prstGeom prst="rect">
            <a:avLst/>
          </a:prstGeom>
          <a:noFill/>
          <a:ln>
            <a:noFill/>
          </a:ln>
        </p:spPr>
      </p:pic>
      <p:sp>
        <p:nvSpPr>
          <p:cNvPr id="214" name="Google Shape;214;p27"/>
          <p:cNvSpPr txBox="1"/>
          <p:nvPr/>
        </p:nvSpPr>
        <p:spPr>
          <a:xfrm>
            <a:off x="588611" y="98412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Graduate</a:t>
            </a:r>
            <a:endParaRPr b="1" sz="800">
              <a:solidFill>
                <a:schemeClr val="dk1"/>
              </a:solidFill>
              <a:latin typeface="Roboto Mono"/>
              <a:ea typeface="Roboto Mono"/>
              <a:cs typeface="Roboto Mono"/>
              <a:sym typeface="Roboto Mono"/>
            </a:endParaRPr>
          </a:p>
        </p:txBody>
      </p:sp>
      <p:pic>
        <p:nvPicPr>
          <p:cNvPr id="215" name="Google Shape;215;p27"/>
          <p:cNvPicPr preferRelativeResize="0"/>
          <p:nvPr/>
        </p:nvPicPr>
        <p:blipFill>
          <a:blip r:embed="rId14">
            <a:alphaModFix/>
          </a:blip>
          <a:stretch>
            <a:fillRect/>
          </a:stretch>
        </p:blipFill>
        <p:spPr>
          <a:xfrm>
            <a:off x="755721" y="1560422"/>
            <a:ext cx="781180" cy="781178"/>
          </a:xfrm>
          <a:prstGeom prst="rect">
            <a:avLst/>
          </a:prstGeom>
          <a:noFill/>
          <a:ln>
            <a:noFill/>
          </a:ln>
        </p:spPr>
      </p:pic>
      <p:sp>
        <p:nvSpPr>
          <p:cNvPr id="216" name="Google Shape;216;p27"/>
          <p:cNvSpPr txBox="1"/>
          <p:nvPr/>
        </p:nvSpPr>
        <p:spPr>
          <a:xfrm>
            <a:off x="588611" y="223827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Publications</a:t>
            </a:r>
            <a:endParaRPr b="1" sz="800">
              <a:solidFill>
                <a:schemeClr val="dk1"/>
              </a:solidFill>
              <a:latin typeface="Roboto Mono"/>
              <a:ea typeface="Roboto Mono"/>
              <a:cs typeface="Roboto Mono"/>
              <a:sym typeface="Roboto Mono"/>
            </a:endParaRPr>
          </a:p>
        </p:txBody>
      </p:sp>
      <p:sp>
        <p:nvSpPr>
          <p:cNvPr id="217" name="Google Shape;217;p27"/>
          <p:cNvSpPr txBox="1"/>
          <p:nvPr/>
        </p:nvSpPr>
        <p:spPr>
          <a:xfrm>
            <a:off x="588611" y="330433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Research</a:t>
            </a:r>
            <a:endParaRPr b="1" sz="800">
              <a:solidFill>
                <a:schemeClr val="dk1"/>
              </a:solidFill>
              <a:latin typeface="Roboto Mono"/>
              <a:ea typeface="Roboto Mono"/>
              <a:cs typeface="Roboto Mono"/>
              <a:sym typeface="Roboto Mono"/>
            </a:endParaRPr>
          </a:p>
        </p:txBody>
      </p:sp>
      <p:sp>
        <p:nvSpPr>
          <p:cNvPr id="218" name="Google Shape;218;p27"/>
          <p:cNvSpPr txBox="1"/>
          <p:nvPr/>
        </p:nvSpPr>
        <p:spPr>
          <a:xfrm>
            <a:off x="588611" y="449868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PHD courses</a:t>
            </a:r>
            <a:endParaRPr b="1" sz="800">
              <a:solidFill>
                <a:schemeClr val="dk1"/>
              </a:solidFill>
              <a:latin typeface="Roboto Mono"/>
              <a:ea typeface="Roboto Mono"/>
              <a:cs typeface="Roboto Mono"/>
              <a:sym typeface="Roboto Mono"/>
            </a:endParaRPr>
          </a:p>
        </p:txBody>
      </p:sp>
      <p:pic>
        <p:nvPicPr>
          <p:cNvPr id="219" name="Google Shape;219;p27"/>
          <p:cNvPicPr preferRelativeResize="0"/>
          <p:nvPr/>
        </p:nvPicPr>
        <p:blipFill>
          <a:blip r:embed="rId15">
            <a:alphaModFix/>
          </a:blip>
          <a:stretch>
            <a:fillRect/>
          </a:stretch>
        </p:blipFill>
        <p:spPr>
          <a:xfrm>
            <a:off x="2484233" y="331347"/>
            <a:ext cx="724059" cy="724056"/>
          </a:xfrm>
          <a:prstGeom prst="rect">
            <a:avLst/>
          </a:prstGeom>
          <a:noFill/>
          <a:ln>
            <a:noFill/>
          </a:ln>
        </p:spPr>
      </p:pic>
      <p:sp>
        <p:nvSpPr>
          <p:cNvPr id="220" name="Google Shape;220;p27"/>
          <p:cNvSpPr txBox="1"/>
          <p:nvPr/>
        </p:nvSpPr>
        <p:spPr>
          <a:xfrm>
            <a:off x="2288563" y="98412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Outreach</a:t>
            </a:r>
            <a:endParaRPr b="1" sz="800">
              <a:solidFill>
                <a:schemeClr val="dk1"/>
              </a:solidFill>
              <a:latin typeface="Roboto Mono"/>
              <a:ea typeface="Roboto Mono"/>
              <a:cs typeface="Roboto Mono"/>
              <a:sym typeface="Roboto Mono"/>
            </a:endParaRPr>
          </a:p>
        </p:txBody>
      </p:sp>
      <p:pic>
        <p:nvPicPr>
          <p:cNvPr id="221" name="Google Shape;221;p27"/>
          <p:cNvPicPr preferRelativeResize="0"/>
          <p:nvPr/>
        </p:nvPicPr>
        <p:blipFill>
          <a:blip r:embed="rId16">
            <a:alphaModFix/>
          </a:blip>
          <a:stretch>
            <a:fillRect/>
          </a:stretch>
        </p:blipFill>
        <p:spPr>
          <a:xfrm>
            <a:off x="2515274" y="1569943"/>
            <a:ext cx="661978" cy="661978"/>
          </a:xfrm>
          <a:prstGeom prst="rect">
            <a:avLst/>
          </a:prstGeom>
          <a:noFill/>
          <a:ln>
            <a:noFill/>
          </a:ln>
        </p:spPr>
      </p:pic>
      <p:sp>
        <p:nvSpPr>
          <p:cNvPr id="222" name="Google Shape;222;p27"/>
          <p:cNvSpPr txBox="1"/>
          <p:nvPr/>
        </p:nvSpPr>
        <p:spPr>
          <a:xfrm>
            <a:off x="2288563" y="223827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Events</a:t>
            </a:r>
            <a:endParaRPr b="1" sz="800">
              <a:solidFill>
                <a:schemeClr val="dk1"/>
              </a:solidFill>
              <a:latin typeface="Roboto Mono"/>
              <a:ea typeface="Roboto Mono"/>
              <a:cs typeface="Roboto Mono"/>
              <a:sym typeface="Roboto Mono"/>
            </a:endParaRPr>
          </a:p>
        </p:txBody>
      </p:sp>
      <p:sp>
        <p:nvSpPr>
          <p:cNvPr id="223" name="Google Shape;223;p27"/>
          <p:cNvSpPr txBox="1"/>
          <p:nvPr/>
        </p:nvSpPr>
        <p:spPr>
          <a:xfrm>
            <a:off x="2288563" y="330433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Exhibitions</a:t>
            </a:r>
            <a:endParaRPr b="1" sz="800">
              <a:solidFill>
                <a:schemeClr val="dk1"/>
              </a:solidFill>
              <a:latin typeface="Roboto Mono"/>
              <a:ea typeface="Roboto Mono"/>
              <a:cs typeface="Roboto Mono"/>
              <a:sym typeface="Roboto Mono"/>
            </a:endParaRPr>
          </a:p>
        </p:txBody>
      </p:sp>
      <p:sp>
        <p:nvSpPr>
          <p:cNvPr id="224" name="Google Shape;224;p27"/>
          <p:cNvSpPr txBox="1"/>
          <p:nvPr/>
        </p:nvSpPr>
        <p:spPr>
          <a:xfrm>
            <a:off x="2288563" y="449868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Vision</a:t>
            </a:r>
            <a:endParaRPr b="1" sz="800">
              <a:solidFill>
                <a:schemeClr val="dk1"/>
              </a:solidFill>
              <a:latin typeface="Roboto Mono"/>
              <a:ea typeface="Roboto Mono"/>
              <a:cs typeface="Roboto Mono"/>
              <a:sym typeface="Roboto Mono"/>
            </a:endParaRPr>
          </a:p>
        </p:txBody>
      </p:sp>
      <p:pic>
        <p:nvPicPr>
          <p:cNvPr id="225" name="Google Shape;225;p27"/>
          <p:cNvPicPr preferRelativeResize="0"/>
          <p:nvPr/>
        </p:nvPicPr>
        <p:blipFill>
          <a:blip r:embed="rId17">
            <a:alphaModFix/>
          </a:blip>
          <a:stretch>
            <a:fillRect/>
          </a:stretch>
        </p:blipFill>
        <p:spPr>
          <a:xfrm>
            <a:off x="4208627" y="298843"/>
            <a:ext cx="781180" cy="781178"/>
          </a:xfrm>
          <a:prstGeom prst="rect">
            <a:avLst/>
          </a:prstGeom>
          <a:noFill/>
          <a:ln>
            <a:noFill/>
          </a:ln>
        </p:spPr>
      </p:pic>
      <p:sp>
        <p:nvSpPr>
          <p:cNvPr id="226" name="Google Shape;226;p27"/>
          <p:cNvSpPr txBox="1"/>
          <p:nvPr/>
        </p:nvSpPr>
        <p:spPr>
          <a:xfrm>
            <a:off x="4041517" y="98412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North2North</a:t>
            </a:r>
            <a:endParaRPr b="1" sz="800">
              <a:solidFill>
                <a:schemeClr val="dk1"/>
              </a:solidFill>
              <a:latin typeface="Roboto Mono"/>
              <a:ea typeface="Roboto Mono"/>
              <a:cs typeface="Roboto Mono"/>
              <a:sym typeface="Roboto Mono"/>
            </a:endParaRPr>
          </a:p>
        </p:txBody>
      </p:sp>
      <p:sp>
        <p:nvSpPr>
          <p:cNvPr id="227" name="Google Shape;227;p27"/>
          <p:cNvSpPr txBox="1"/>
          <p:nvPr/>
        </p:nvSpPr>
        <p:spPr>
          <a:xfrm>
            <a:off x="4041517" y="223827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Mobility</a:t>
            </a:r>
            <a:endParaRPr b="1" sz="800">
              <a:solidFill>
                <a:schemeClr val="dk1"/>
              </a:solidFill>
              <a:latin typeface="Roboto Mono"/>
              <a:ea typeface="Roboto Mono"/>
              <a:cs typeface="Roboto Mono"/>
              <a:sym typeface="Roboto Mono"/>
            </a:endParaRPr>
          </a:p>
        </p:txBody>
      </p:sp>
      <p:sp>
        <p:nvSpPr>
          <p:cNvPr id="228" name="Google Shape;228;p27"/>
          <p:cNvSpPr txBox="1"/>
          <p:nvPr/>
        </p:nvSpPr>
        <p:spPr>
          <a:xfrm>
            <a:off x="4041517" y="330433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Project grants</a:t>
            </a:r>
            <a:endParaRPr b="1" sz="800">
              <a:solidFill>
                <a:schemeClr val="dk1"/>
              </a:solidFill>
              <a:latin typeface="Roboto Mono"/>
              <a:ea typeface="Roboto Mono"/>
              <a:cs typeface="Roboto Mono"/>
              <a:sym typeface="Roboto Mono"/>
            </a:endParaRPr>
          </a:p>
        </p:txBody>
      </p:sp>
      <p:sp>
        <p:nvSpPr>
          <p:cNvPr id="229" name="Google Shape;229;p27"/>
          <p:cNvSpPr txBox="1"/>
          <p:nvPr/>
        </p:nvSpPr>
        <p:spPr>
          <a:xfrm>
            <a:off x="4041517" y="449868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Motto</a:t>
            </a:r>
            <a:endParaRPr b="1" sz="800">
              <a:solidFill>
                <a:schemeClr val="dk1"/>
              </a:solidFill>
              <a:latin typeface="Roboto Mono"/>
              <a:ea typeface="Roboto Mono"/>
              <a:cs typeface="Roboto Mono"/>
              <a:sym typeface="Roboto Mono"/>
            </a:endParaRPr>
          </a:p>
        </p:txBody>
      </p:sp>
      <p:pic>
        <p:nvPicPr>
          <p:cNvPr id="230" name="Google Shape;230;p27"/>
          <p:cNvPicPr preferRelativeResize="0"/>
          <p:nvPr/>
        </p:nvPicPr>
        <p:blipFill>
          <a:blip r:embed="rId18">
            <a:alphaModFix/>
          </a:blip>
          <a:stretch>
            <a:fillRect/>
          </a:stretch>
        </p:blipFill>
        <p:spPr>
          <a:xfrm>
            <a:off x="5959657" y="343058"/>
            <a:ext cx="692731" cy="692728"/>
          </a:xfrm>
          <a:prstGeom prst="rect">
            <a:avLst/>
          </a:prstGeom>
          <a:noFill/>
          <a:ln>
            <a:noFill/>
          </a:ln>
        </p:spPr>
      </p:pic>
      <p:sp>
        <p:nvSpPr>
          <p:cNvPr id="231" name="Google Shape;231;p27"/>
          <p:cNvSpPr txBox="1"/>
          <p:nvPr/>
        </p:nvSpPr>
        <p:spPr>
          <a:xfrm>
            <a:off x="5748322" y="98412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Goals</a:t>
            </a:r>
            <a:endParaRPr b="1" sz="800">
              <a:solidFill>
                <a:schemeClr val="dk1"/>
              </a:solidFill>
              <a:latin typeface="Roboto Mono"/>
              <a:ea typeface="Roboto Mono"/>
              <a:cs typeface="Roboto Mono"/>
              <a:sym typeface="Roboto Mono"/>
            </a:endParaRPr>
          </a:p>
        </p:txBody>
      </p:sp>
      <p:sp>
        <p:nvSpPr>
          <p:cNvPr id="232" name="Google Shape;232;p27"/>
          <p:cNvSpPr txBox="1"/>
          <p:nvPr/>
        </p:nvSpPr>
        <p:spPr>
          <a:xfrm>
            <a:off x="5748322" y="223827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Institutions</a:t>
            </a:r>
            <a:endParaRPr b="1" sz="800">
              <a:solidFill>
                <a:schemeClr val="dk1"/>
              </a:solidFill>
              <a:latin typeface="Roboto Mono"/>
              <a:ea typeface="Roboto Mono"/>
              <a:cs typeface="Roboto Mono"/>
              <a:sym typeface="Roboto Mono"/>
            </a:endParaRPr>
          </a:p>
        </p:txBody>
      </p:sp>
      <p:sp>
        <p:nvSpPr>
          <p:cNvPr id="233" name="Google Shape;233;p27"/>
          <p:cNvSpPr txBox="1"/>
          <p:nvPr/>
        </p:nvSpPr>
        <p:spPr>
          <a:xfrm>
            <a:off x="5748322" y="330433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Members</a:t>
            </a:r>
            <a:endParaRPr b="1" sz="800">
              <a:solidFill>
                <a:schemeClr val="dk1"/>
              </a:solidFill>
              <a:latin typeface="Roboto Mono"/>
              <a:ea typeface="Roboto Mono"/>
              <a:cs typeface="Roboto Mono"/>
              <a:sym typeface="Roboto Mono"/>
            </a:endParaRPr>
          </a:p>
        </p:txBody>
      </p:sp>
      <p:sp>
        <p:nvSpPr>
          <p:cNvPr id="234" name="Google Shape;234;p27"/>
          <p:cNvSpPr txBox="1"/>
          <p:nvPr/>
        </p:nvSpPr>
        <p:spPr>
          <a:xfrm>
            <a:off x="5748322" y="449868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Mission</a:t>
            </a:r>
            <a:endParaRPr b="1" sz="800">
              <a:solidFill>
                <a:schemeClr val="dk1"/>
              </a:solidFill>
              <a:latin typeface="Roboto Mono"/>
              <a:ea typeface="Roboto Mono"/>
              <a:cs typeface="Roboto Mono"/>
              <a:sym typeface="Roboto Mono"/>
            </a:endParaRPr>
          </a:p>
        </p:txBody>
      </p:sp>
      <p:pic>
        <p:nvPicPr>
          <p:cNvPr id="235" name="Google Shape;235;p27"/>
          <p:cNvPicPr preferRelativeResize="0"/>
          <p:nvPr/>
        </p:nvPicPr>
        <p:blipFill rotWithShape="1">
          <a:blip r:embed="rId19">
            <a:alphaModFix/>
          </a:blip>
          <a:srcRect b="0" l="0" r="0" t="0"/>
          <a:stretch/>
        </p:blipFill>
        <p:spPr>
          <a:xfrm>
            <a:off x="7670283" y="2642383"/>
            <a:ext cx="661978" cy="661956"/>
          </a:xfrm>
          <a:prstGeom prst="rect">
            <a:avLst/>
          </a:prstGeom>
          <a:noFill/>
          <a:ln>
            <a:noFill/>
          </a:ln>
        </p:spPr>
      </p:pic>
      <p:pic>
        <p:nvPicPr>
          <p:cNvPr id="236" name="Google Shape;236;p27"/>
          <p:cNvPicPr preferRelativeResize="0"/>
          <p:nvPr/>
        </p:nvPicPr>
        <p:blipFill rotWithShape="1">
          <a:blip r:embed="rId20">
            <a:alphaModFix/>
          </a:blip>
          <a:srcRect b="0" l="0" r="0" t="0"/>
          <a:stretch/>
        </p:blipFill>
        <p:spPr>
          <a:xfrm>
            <a:off x="7639243" y="1588989"/>
            <a:ext cx="724059" cy="724056"/>
          </a:xfrm>
          <a:prstGeom prst="rect">
            <a:avLst/>
          </a:prstGeom>
          <a:noFill/>
          <a:ln>
            <a:noFill/>
          </a:ln>
        </p:spPr>
      </p:pic>
      <p:pic>
        <p:nvPicPr>
          <p:cNvPr id="237" name="Google Shape;237;p27"/>
          <p:cNvPicPr preferRelativeResize="0"/>
          <p:nvPr/>
        </p:nvPicPr>
        <p:blipFill rotWithShape="1">
          <a:blip r:embed="rId21">
            <a:alphaModFix/>
          </a:blip>
          <a:srcRect b="0" l="0" r="0" t="0"/>
          <a:stretch/>
        </p:blipFill>
        <p:spPr>
          <a:xfrm>
            <a:off x="7654907" y="3879544"/>
            <a:ext cx="692731" cy="692709"/>
          </a:xfrm>
          <a:prstGeom prst="rect">
            <a:avLst/>
          </a:prstGeom>
          <a:noFill/>
          <a:ln>
            <a:noFill/>
          </a:ln>
        </p:spPr>
      </p:pic>
      <p:pic>
        <p:nvPicPr>
          <p:cNvPr id="238" name="Google Shape;238;p27"/>
          <p:cNvPicPr preferRelativeResize="0"/>
          <p:nvPr/>
        </p:nvPicPr>
        <p:blipFill rotWithShape="1">
          <a:blip r:embed="rId22">
            <a:alphaModFix/>
          </a:blip>
          <a:srcRect b="0" l="0" r="0" t="0"/>
          <a:stretch/>
        </p:blipFill>
        <p:spPr>
          <a:xfrm>
            <a:off x="7654907" y="343058"/>
            <a:ext cx="692731" cy="692728"/>
          </a:xfrm>
          <a:prstGeom prst="rect">
            <a:avLst/>
          </a:prstGeom>
          <a:noFill/>
          <a:ln>
            <a:noFill/>
          </a:ln>
        </p:spPr>
      </p:pic>
      <p:sp>
        <p:nvSpPr>
          <p:cNvPr id="239" name="Google Shape;239;p27"/>
          <p:cNvSpPr txBox="1"/>
          <p:nvPr/>
        </p:nvSpPr>
        <p:spPr>
          <a:xfrm>
            <a:off x="7443572" y="98412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Relevance</a:t>
            </a:r>
            <a:endParaRPr b="1" sz="800">
              <a:solidFill>
                <a:schemeClr val="dk1"/>
              </a:solidFill>
              <a:latin typeface="Roboto Mono"/>
              <a:ea typeface="Roboto Mono"/>
              <a:cs typeface="Roboto Mono"/>
              <a:sym typeface="Roboto Mono"/>
            </a:endParaRPr>
          </a:p>
        </p:txBody>
      </p:sp>
      <p:sp>
        <p:nvSpPr>
          <p:cNvPr id="240" name="Google Shape;240;p27"/>
          <p:cNvSpPr txBox="1"/>
          <p:nvPr/>
        </p:nvSpPr>
        <p:spPr>
          <a:xfrm>
            <a:off x="7443572" y="2238275"/>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Impact</a:t>
            </a:r>
            <a:endParaRPr b="1" sz="800">
              <a:solidFill>
                <a:schemeClr val="dk1"/>
              </a:solidFill>
              <a:latin typeface="Roboto Mono"/>
              <a:ea typeface="Roboto Mono"/>
              <a:cs typeface="Roboto Mono"/>
              <a:sym typeface="Roboto Mono"/>
            </a:endParaRPr>
          </a:p>
        </p:txBody>
      </p:sp>
      <p:sp>
        <p:nvSpPr>
          <p:cNvPr id="241" name="Google Shape;241;p27"/>
          <p:cNvSpPr txBox="1"/>
          <p:nvPr/>
        </p:nvSpPr>
        <p:spPr>
          <a:xfrm>
            <a:off x="7443572" y="330433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Values</a:t>
            </a:r>
            <a:endParaRPr b="1" sz="800">
              <a:solidFill>
                <a:schemeClr val="dk1"/>
              </a:solidFill>
              <a:latin typeface="Roboto Mono"/>
              <a:ea typeface="Roboto Mono"/>
              <a:cs typeface="Roboto Mono"/>
              <a:sym typeface="Roboto Mono"/>
            </a:endParaRPr>
          </a:p>
        </p:txBody>
      </p:sp>
      <p:sp>
        <p:nvSpPr>
          <p:cNvPr id="242" name="Google Shape;242;p27"/>
          <p:cNvSpPr txBox="1"/>
          <p:nvPr/>
        </p:nvSpPr>
        <p:spPr>
          <a:xfrm>
            <a:off x="7443572" y="4498688"/>
            <a:ext cx="1115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800">
                <a:solidFill>
                  <a:schemeClr val="dk1"/>
                </a:solidFill>
                <a:latin typeface="Roboto Mono"/>
                <a:ea typeface="Roboto Mono"/>
                <a:cs typeface="Roboto Mono"/>
                <a:sym typeface="Roboto Mono"/>
              </a:rPr>
              <a:t>Discussion</a:t>
            </a:r>
            <a:endParaRPr b="1" sz="800">
              <a:solidFill>
                <a:schemeClr val="dk1"/>
              </a:solidFill>
              <a:latin typeface="Roboto Mono"/>
              <a:ea typeface="Roboto Mono"/>
              <a:cs typeface="Roboto Mono"/>
              <a:sym typeface="Roboto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28"/>
          <p:cNvSpPr txBox="1"/>
          <p:nvPr>
            <p:ph type="ctrTitle"/>
          </p:nvPr>
        </p:nvSpPr>
        <p:spPr>
          <a:xfrm>
            <a:off x="360000" y="744575"/>
            <a:ext cx="8424000" cy="259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sz="7200"/>
              <a:t>UArctic</a:t>
            </a:r>
            <a:endParaRPr sz="7200">
              <a:solidFill>
                <a:schemeClr val="lt1"/>
              </a:solidFill>
            </a:endParaRPr>
          </a:p>
        </p:txBody>
      </p:sp>
      <p:sp>
        <p:nvSpPr>
          <p:cNvPr id="248" name="Google Shape;248;p28"/>
          <p:cNvSpPr txBox="1"/>
          <p:nvPr>
            <p:ph idx="1" type="subTitle"/>
          </p:nvPr>
        </p:nvSpPr>
        <p:spPr>
          <a:xfrm>
            <a:off x="360000" y="403447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uarctic.org</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29"/>
          <p:cNvSpPr txBox="1"/>
          <p:nvPr>
            <p:ph type="ctrTitle"/>
          </p:nvPr>
        </p:nvSpPr>
        <p:spPr>
          <a:xfrm>
            <a:off x="360000" y="744575"/>
            <a:ext cx="8424000" cy="259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sz="7200"/>
              <a:t>UArctic</a:t>
            </a:r>
            <a:endParaRPr sz="7200">
              <a:solidFill>
                <a:schemeClr val="lt1"/>
              </a:solidFill>
            </a:endParaRPr>
          </a:p>
        </p:txBody>
      </p:sp>
      <p:sp>
        <p:nvSpPr>
          <p:cNvPr id="254" name="Google Shape;254;p29"/>
          <p:cNvSpPr txBox="1"/>
          <p:nvPr>
            <p:ph idx="1" type="subTitle"/>
          </p:nvPr>
        </p:nvSpPr>
        <p:spPr>
          <a:xfrm>
            <a:off x="360000" y="403447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uarctic.org</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30"/>
          <p:cNvSpPr txBox="1"/>
          <p:nvPr>
            <p:ph type="ctrTitle"/>
          </p:nvPr>
        </p:nvSpPr>
        <p:spPr>
          <a:xfrm>
            <a:off x="360000" y="744575"/>
            <a:ext cx="8424000" cy="259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sz="7200"/>
              <a:t>UArctic</a:t>
            </a:r>
            <a:endParaRPr sz="7200">
              <a:solidFill>
                <a:schemeClr val="lt1"/>
              </a:solidFill>
            </a:endParaRPr>
          </a:p>
        </p:txBody>
      </p:sp>
      <p:sp>
        <p:nvSpPr>
          <p:cNvPr id="260" name="Google Shape;260;p30"/>
          <p:cNvSpPr txBox="1"/>
          <p:nvPr>
            <p:ph idx="1" type="subTitle"/>
          </p:nvPr>
        </p:nvSpPr>
        <p:spPr>
          <a:xfrm>
            <a:off x="360000" y="403447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uarctic.org</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31"/>
          <p:cNvSpPr txBox="1"/>
          <p:nvPr>
            <p:ph type="ctrTitle"/>
          </p:nvPr>
        </p:nvSpPr>
        <p:spPr>
          <a:xfrm>
            <a:off x="360000" y="744575"/>
            <a:ext cx="8424000" cy="259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sz="7200"/>
              <a:t>UArctic</a:t>
            </a:r>
            <a:endParaRPr sz="7200">
              <a:solidFill>
                <a:schemeClr val="lt1"/>
              </a:solidFill>
            </a:endParaRPr>
          </a:p>
        </p:txBody>
      </p:sp>
      <p:sp>
        <p:nvSpPr>
          <p:cNvPr id="266" name="Google Shape;266;p31"/>
          <p:cNvSpPr txBox="1"/>
          <p:nvPr>
            <p:ph idx="1" type="subTitle"/>
          </p:nvPr>
        </p:nvSpPr>
        <p:spPr>
          <a:xfrm>
            <a:off x="360000" y="403447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uarctic.org</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0"/>
          <a:stretch/>
        </p:blipFill>
        <p:spPr>
          <a:xfrm>
            <a:off x="4715150" y="448637"/>
            <a:ext cx="4246274" cy="4246225"/>
          </a:xfrm>
          <a:prstGeom prst="rect">
            <a:avLst/>
          </a:prstGeom>
          <a:noFill/>
          <a:ln>
            <a:noFill/>
          </a:ln>
        </p:spPr>
      </p:pic>
      <p:sp>
        <p:nvSpPr>
          <p:cNvPr id="62" name="Google Shape;62;p14"/>
          <p:cNvSpPr txBox="1"/>
          <p:nvPr>
            <p:ph type="title"/>
          </p:nvPr>
        </p:nvSpPr>
        <p:spPr>
          <a:xfrm>
            <a:off x="360000" y="628475"/>
            <a:ext cx="4212000" cy="9051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fi" sz="4000"/>
              <a:t>Who We Are</a:t>
            </a:r>
            <a:endParaRPr sz="4000"/>
          </a:p>
        </p:txBody>
      </p:sp>
      <p:sp>
        <p:nvSpPr>
          <p:cNvPr id="63" name="Google Shape;63;p14"/>
          <p:cNvSpPr txBox="1"/>
          <p:nvPr>
            <p:ph idx="1" type="body"/>
          </p:nvPr>
        </p:nvSpPr>
        <p:spPr>
          <a:xfrm>
            <a:off x="360000" y="1533575"/>
            <a:ext cx="3848400" cy="31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1100"/>
              <a:t>The University of the Arctic (UArctic) is a network of universities, colleges, research institutes, and other organizations concerned with education and research in and about the North. UArctic builds and strengthens collective resources and infrastructures that enable member institutions to better serve their constituents and their regions. Through cooperation in education, research, and outreach we enhance human capacity in the North, promote viable communities and sustainable economies, and forge global partnerships.</a:t>
            </a:r>
            <a:endParaRPr sz="1100"/>
          </a:p>
          <a:p>
            <a:pPr indent="0" lvl="0" marL="0" rtl="0" algn="l">
              <a:spcBef>
                <a:spcPts val="1200"/>
              </a:spcBef>
              <a:spcAft>
                <a:spcPts val="1200"/>
              </a:spcAft>
              <a:buNone/>
            </a:pPr>
            <a:r>
              <a:rPr lang="fi" sz="1100"/>
              <a:t>Created through the Arctic Council, UArctic is committed to upholding its principles of sustainable development as well as the United Nations Sustainable Development Goals. UArctic is constituted as an international association based in Finland.</a:t>
            </a:r>
            <a:endParaRPr sz="1100"/>
          </a:p>
        </p:txBody>
      </p:sp>
      <p:pic>
        <p:nvPicPr>
          <p:cNvPr id="64" name="Google Shape;64;p14"/>
          <p:cNvPicPr preferRelativeResize="0"/>
          <p:nvPr/>
        </p:nvPicPr>
        <p:blipFill>
          <a:blip r:embed="rId4">
            <a:alphaModFix/>
          </a:blip>
          <a:stretch>
            <a:fillRect/>
          </a:stretch>
        </p:blipFill>
        <p:spPr>
          <a:xfrm>
            <a:off x="8140851" y="4703050"/>
            <a:ext cx="820577" cy="21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32"/>
          <p:cNvSpPr txBox="1"/>
          <p:nvPr>
            <p:ph type="ctrTitle"/>
          </p:nvPr>
        </p:nvSpPr>
        <p:spPr>
          <a:xfrm>
            <a:off x="360000" y="744575"/>
            <a:ext cx="8424000" cy="259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sz="7200"/>
              <a:t>UArctic</a:t>
            </a:r>
            <a:endParaRPr sz="7200">
              <a:solidFill>
                <a:schemeClr val="lt1"/>
              </a:solidFill>
            </a:endParaRPr>
          </a:p>
        </p:txBody>
      </p:sp>
      <p:sp>
        <p:nvSpPr>
          <p:cNvPr id="272" name="Google Shape;272;p32"/>
          <p:cNvSpPr txBox="1"/>
          <p:nvPr>
            <p:ph idx="1" type="subTitle"/>
          </p:nvPr>
        </p:nvSpPr>
        <p:spPr>
          <a:xfrm>
            <a:off x="360000" y="4034475"/>
            <a:ext cx="842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uarctic.org</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3"/>
          <p:cNvPicPr preferRelativeResize="0"/>
          <p:nvPr/>
        </p:nvPicPr>
        <p:blipFill rotWithShape="1">
          <a:blip r:embed="rId3">
            <a:alphaModFix/>
          </a:blip>
          <a:srcRect b="0" l="40754" r="0" t="0"/>
          <a:stretch/>
        </p:blipFill>
        <p:spPr>
          <a:xfrm>
            <a:off x="4571996" y="0"/>
            <a:ext cx="4572000" cy="5143500"/>
          </a:xfrm>
          <a:prstGeom prst="rect">
            <a:avLst/>
          </a:prstGeom>
          <a:noFill/>
          <a:ln>
            <a:noFill/>
          </a:ln>
        </p:spPr>
      </p:pic>
      <p:sp>
        <p:nvSpPr>
          <p:cNvPr id="278" name="Google Shape;278;p33"/>
          <p:cNvSpPr txBox="1"/>
          <p:nvPr>
            <p:ph type="title"/>
          </p:nvPr>
        </p:nvSpPr>
        <p:spPr>
          <a:xfrm>
            <a:off x="360000" y="360000"/>
            <a:ext cx="4029300" cy="221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4000"/>
          </a:p>
        </p:txBody>
      </p:sp>
      <p:sp>
        <p:nvSpPr>
          <p:cNvPr id="279" name="Google Shape;279;p33"/>
          <p:cNvSpPr txBox="1"/>
          <p:nvPr>
            <p:ph idx="1" type="body"/>
          </p:nvPr>
        </p:nvSpPr>
        <p:spPr>
          <a:xfrm>
            <a:off x="360000" y="2571900"/>
            <a:ext cx="4029300" cy="2211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200"/>
          </a:p>
        </p:txBody>
      </p:sp>
      <p:pic>
        <p:nvPicPr>
          <p:cNvPr id="280" name="Google Shape;280;p33"/>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281" name="Google Shape;281;p33"/>
          <p:cNvPicPr preferRelativeResize="0"/>
          <p:nvPr/>
        </p:nvPicPr>
        <p:blipFill rotWithShape="1">
          <a:blip r:embed="rId5">
            <a:alphaModFix/>
          </a:blip>
          <a:srcRect b="0" l="23265" r="0" t="0"/>
          <a:stretch/>
        </p:blipFill>
        <p:spPr>
          <a:xfrm>
            <a:off x="4590000" y="0"/>
            <a:ext cx="4553999" cy="51435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4"/>
          <p:cNvPicPr preferRelativeResize="0"/>
          <p:nvPr/>
        </p:nvPicPr>
        <p:blipFill rotWithShape="1">
          <a:blip r:embed="rId3">
            <a:alphaModFix/>
          </a:blip>
          <a:srcRect b="0" l="40754" r="0" t="0"/>
          <a:stretch/>
        </p:blipFill>
        <p:spPr>
          <a:xfrm>
            <a:off x="4571996" y="0"/>
            <a:ext cx="4572000" cy="5143500"/>
          </a:xfrm>
          <a:prstGeom prst="rect">
            <a:avLst/>
          </a:prstGeom>
          <a:noFill/>
          <a:ln>
            <a:noFill/>
          </a:ln>
        </p:spPr>
      </p:pic>
      <p:sp>
        <p:nvSpPr>
          <p:cNvPr id="287" name="Google Shape;287;p34"/>
          <p:cNvSpPr txBox="1"/>
          <p:nvPr>
            <p:ph type="title"/>
          </p:nvPr>
        </p:nvSpPr>
        <p:spPr>
          <a:xfrm>
            <a:off x="360000" y="360000"/>
            <a:ext cx="4029300" cy="221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4000"/>
          </a:p>
        </p:txBody>
      </p:sp>
      <p:sp>
        <p:nvSpPr>
          <p:cNvPr id="288" name="Google Shape;288;p34"/>
          <p:cNvSpPr txBox="1"/>
          <p:nvPr>
            <p:ph idx="1" type="body"/>
          </p:nvPr>
        </p:nvSpPr>
        <p:spPr>
          <a:xfrm>
            <a:off x="360000" y="2571900"/>
            <a:ext cx="4029300" cy="2211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200"/>
          </a:p>
        </p:txBody>
      </p:sp>
      <p:pic>
        <p:nvPicPr>
          <p:cNvPr id="289" name="Google Shape;289;p34"/>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290" name="Google Shape;290;p34"/>
          <p:cNvPicPr preferRelativeResize="0"/>
          <p:nvPr/>
        </p:nvPicPr>
        <p:blipFill rotWithShape="1">
          <a:blip r:embed="rId5">
            <a:alphaModFix/>
          </a:blip>
          <a:srcRect b="0" l="23265" r="0" t="0"/>
          <a:stretch/>
        </p:blipFill>
        <p:spPr>
          <a:xfrm>
            <a:off x="4590000" y="0"/>
            <a:ext cx="4553999" cy="51435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5"/>
          <p:cNvPicPr preferRelativeResize="0"/>
          <p:nvPr/>
        </p:nvPicPr>
        <p:blipFill rotWithShape="1">
          <a:blip r:embed="rId3">
            <a:alphaModFix/>
          </a:blip>
          <a:srcRect b="0" l="40754" r="0" t="0"/>
          <a:stretch/>
        </p:blipFill>
        <p:spPr>
          <a:xfrm>
            <a:off x="4571996" y="0"/>
            <a:ext cx="4572000" cy="5143500"/>
          </a:xfrm>
          <a:prstGeom prst="rect">
            <a:avLst/>
          </a:prstGeom>
          <a:noFill/>
          <a:ln>
            <a:noFill/>
          </a:ln>
        </p:spPr>
      </p:pic>
      <p:pic>
        <p:nvPicPr>
          <p:cNvPr id="296" name="Google Shape;296;p35"/>
          <p:cNvPicPr preferRelativeResize="0"/>
          <p:nvPr/>
        </p:nvPicPr>
        <p:blipFill rotWithShape="1">
          <a:blip r:embed="rId4">
            <a:alphaModFix/>
          </a:blip>
          <a:srcRect b="0" l="22958" r="0" t="0"/>
          <a:stretch/>
        </p:blipFill>
        <p:spPr>
          <a:xfrm>
            <a:off x="4572000" y="0"/>
            <a:ext cx="4572001" cy="5143502"/>
          </a:xfrm>
          <a:prstGeom prst="rect">
            <a:avLst/>
          </a:prstGeom>
          <a:noFill/>
          <a:ln>
            <a:noFill/>
          </a:ln>
        </p:spPr>
      </p:pic>
      <p:sp>
        <p:nvSpPr>
          <p:cNvPr id="297" name="Google Shape;297;p35"/>
          <p:cNvSpPr txBox="1"/>
          <p:nvPr>
            <p:ph type="title"/>
          </p:nvPr>
        </p:nvSpPr>
        <p:spPr>
          <a:xfrm>
            <a:off x="360000" y="360000"/>
            <a:ext cx="4029300" cy="221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4000"/>
          </a:p>
        </p:txBody>
      </p:sp>
      <p:sp>
        <p:nvSpPr>
          <p:cNvPr id="298" name="Google Shape;298;p35"/>
          <p:cNvSpPr txBox="1"/>
          <p:nvPr>
            <p:ph idx="1" type="body"/>
          </p:nvPr>
        </p:nvSpPr>
        <p:spPr>
          <a:xfrm>
            <a:off x="360000" y="2571900"/>
            <a:ext cx="4029300" cy="2211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200"/>
          </a:p>
        </p:txBody>
      </p:sp>
      <p:pic>
        <p:nvPicPr>
          <p:cNvPr id="299" name="Google Shape;299;p35"/>
          <p:cNvPicPr preferRelativeResize="0"/>
          <p:nvPr/>
        </p:nvPicPr>
        <p:blipFill>
          <a:blip r:embed="rId5">
            <a:alphaModFix/>
          </a:blip>
          <a:stretch>
            <a:fillRect/>
          </a:stretch>
        </p:blipFill>
        <p:spPr>
          <a:xfrm>
            <a:off x="8140851" y="4703050"/>
            <a:ext cx="820577" cy="217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36"/>
          <p:cNvPicPr preferRelativeResize="0"/>
          <p:nvPr/>
        </p:nvPicPr>
        <p:blipFill rotWithShape="1">
          <a:blip r:embed="rId3">
            <a:alphaModFix/>
          </a:blip>
          <a:srcRect b="0" l="40754" r="0" t="0"/>
          <a:stretch/>
        </p:blipFill>
        <p:spPr>
          <a:xfrm>
            <a:off x="4571996" y="0"/>
            <a:ext cx="4572000" cy="5143500"/>
          </a:xfrm>
          <a:prstGeom prst="rect">
            <a:avLst/>
          </a:prstGeom>
          <a:noFill/>
          <a:ln>
            <a:noFill/>
          </a:ln>
        </p:spPr>
      </p:pic>
      <p:pic>
        <p:nvPicPr>
          <p:cNvPr id="305" name="Google Shape;305;p36"/>
          <p:cNvPicPr preferRelativeResize="0"/>
          <p:nvPr/>
        </p:nvPicPr>
        <p:blipFill rotWithShape="1">
          <a:blip r:embed="rId4">
            <a:alphaModFix/>
          </a:blip>
          <a:srcRect b="0" l="22958" r="0" t="0"/>
          <a:stretch/>
        </p:blipFill>
        <p:spPr>
          <a:xfrm>
            <a:off x="4572000" y="0"/>
            <a:ext cx="4572001" cy="5143502"/>
          </a:xfrm>
          <a:prstGeom prst="rect">
            <a:avLst/>
          </a:prstGeom>
          <a:noFill/>
          <a:ln>
            <a:noFill/>
          </a:ln>
        </p:spPr>
      </p:pic>
      <p:sp>
        <p:nvSpPr>
          <p:cNvPr id="306" name="Google Shape;306;p36"/>
          <p:cNvSpPr txBox="1"/>
          <p:nvPr>
            <p:ph type="title"/>
          </p:nvPr>
        </p:nvSpPr>
        <p:spPr>
          <a:xfrm>
            <a:off x="360000" y="360000"/>
            <a:ext cx="4029300" cy="221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4000"/>
          </a:p>
        </p:txBody>
      </p:sp>
      <p:sp>
        <p:nvSpPr>
          <p:cNvPr id="307" name="Google Shape;307;p36"/>
          <p:cNvSpPr txBox="1"/>
          <p:nvPr>
            <p:ph idx="1" type="body"/>
          </p:nvPr>
        </p:nvSpPr>
        <p:spPr>
          <a:xfrm>
            <a:off x="360000" y="2571900"/>
            <a:ext cx="4029300" cy="2211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200"/>
          </a:p>
        </p:txBody>
      </p:sp>
      <p:pic>
        <p:nvPicPr>
          <p:cNvPr id="308" name="Google Shape;308;p36"/>
          <p:cNvPicPr preferRelativeResize="0"/>
          <p:nvPr/>
        </p:nvPicPr>
        <p:blipFill>
          <a:blip r:embed="rId5">
            <a:alphaModFix/>
          </a:blip>
          <a:stretch>
            <a:fillRect/>
          </a:stretch>
        </p:blipFill>
        <p:spPr>
          <a:xfrm>
            <a:off x="8140851" y="4703050"/>
            <a:ext cx="820577" cy="217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7"/>
          <p:cNvPicPr preferRelativeResize="0"/>
          <p:nvPr/>
        </p:nvPicPr>
        <p:blipFill rotWithShape="1">
          <a:blip r:embed="rId3">
            <a:alphaModFix/>
          </a:blip>
          <a:srcRect b="0" l="40754" r="0" t="0"/>
          <a:stretch/>
        </p:blipFill>
        <p:spPr>
          <a:xfrm>
            <a:off x="4571996" y="0"/>
            <a:ext cx="4572000" cy="5143500"/>
          </a:xfrm>
          <a:prstGeom prst="rect">
            <a:avLst/>
          </a:prstGeom>
          <a:noFill/>
          <a:ln>
            <a:noFill/>
          </a:ln>
        </p:spPr>
      </p:pic>
      <p:sp>
        <p:nvSpPr>
          <p:cNvPr id="314" name="Google Shape;314;p37"/>
          <p:cNvSpPr txBox="1"/>
          <p:nvPr>
            <p:ph type="title"/>
          </p:nvPr>
        </p:nvSpPr>
        <p:spPr>
          <a:xfrm>
            <a:off x="360000" y="359975"/>
            <a:ext cx="3848400" cy="221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4000"/>
          </a:p>
        </p:txBody>
      </p:sp>
      <p:sp>
        <p:nvSpPr>
          <p:cNvPr id="315" name="Google Shape;315;p37"/>
          <p:cNvSpPr txBox="1"/>
          <p:nvPr>
            <p:ph idx="1" type="body"/>
          </p:nvPr>
        </p:nvSpPr>
        <p:spPr>
          <a:xfrm>
            <a:off x="360000" y="2571750"/>
            <a:ext cx="3848400" cy="2211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200"/>
          </a:p>
        </p:txBody>
      </p:sp>
      <p:pic>
        <p:nvPicPr>
          <p:cNvPr id="316" name="Google Shape;316;p37"/>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17" name="Google Shape;317;p37"/>
          <p:cNvPicPr preferRelativeResize="0"/>
          <p:nvPr/>
        </p:nvPicPr>
        <p:blipFill rotWithShape="1">
          <a:blip r:embed="rId5">
            <a:alphaModFix/>
          </a:blip>
          <a:srcRect b="0" l="11478" r="11486" t="0"/>
          <a:stretch/>
        </p:blipFill>
        <p:spPr>
          <a:xfrm>
            <a:off x="4572000" y="0"/>
            <a:ext cx="4572001" cy="51435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38"/>
          <p:cNvPicPr preferRelativeResize="0"/>
          <p:nvPr/>
        </p:nvPicPr>
        <p:blipFill rotWithShape="1">
          <a:blip r:embed="rId3">
            <a:alphaModFix/>
          </a:blip>
          <a:srcRect b="0" l="40754" r="0" t="0"/>
          <a:stretch/>
        </p:blipFill>
        <p:spPr>
          <a:xfrm>
            <a:off x="4571996" y="0"/>
            <a:ext cx="4572000" cy="5143500"/>
          </a:xfrm>
          <a:prstGeom prst="rect">
            <a:avLst/>
          </a:prstGeom>
          <a:noFill/>
          <a:ln>
            <a:noFill/>
          </a:ln>
        </p:spPr>
      </p:pic>
      <p:sp>
        <p:nvSpPr>
          <p:cNvPr id="323" name="Google Shape;323;p38"/>
          <p:cNvSpPr txBox="1"/>
          <p:nvPr>
            <p:ph type="title"/>
          </p:nvPr>
        </p:nvSpPr>
        <p:spPr>
          <a:xfrm>
            <a:off x="360000" y="359975"/>
            <a:ext cx="3848400" cy="221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4000"/>
          </a:p>
        </p:txBody>
      </p:sp>
      <p:sp>
        <p:nvSpPr>
          <p:cNvPr id="324" name="Google Shape;324;p38"/>
          <p:cNvSpPr txBox="1"/>
          <p:nvPr>
            <p:ph idx="1" type="body"/>
          </p:nvPr>
        </p:nvSpPr>
        <p:spPr>
          <a:xfrm>
            <a:off x="360000" y="2571750"/>
            <a:ext cx="3848400" cy="2211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200"/>
          </a:p>
        </p:txBody>
      </p:sp>
      <p:pic>
        <p:nvPicPr>
          <p:cNvPr id="325" name="Google Shape;325;p38"/>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26" name="Google Shape;326;p38"/>
          <p:cNvPicPr preferRelativeResize="0"/>
          <p:nvPr/>
        </p:nvPicPr>
        <p:blipFill rotWithShape="1">
          <a:blip r:embed="rId5">
            <a:alphaModFix/>
          </a:blip>
          <a:srcRect b="0" l="11479" r="11479" t="0"/>
          <a:stretch/>
        </p:blipFill>
        <p:spPr>
          <a:xfrm>
            <a:off x="4572000" y="0"/>
            <a:ext cx="4572001" cy="51435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30" name="Shape 330"/>
        <p:cNvGrpSpPr/>
        <p:nvPr/>
      </p:nvGrpSpPr>
      <p:grpSpPr>
        <a:xfrm>
          <a:off x="0" y="0"/>
          <a:ext cx="0" cy="0"/>
          <a:chOff x="0" y="0"/>
          <a:chExt cx="0" cy="0"/>
        </a:xfrm>
      </p:grpSpPr>
      <p:pic>
        <p:nvPicPr>
          <p:cNvPr id="331" name="Google Shape;331;p39"/>
          <p:cNvPicPr preferRelativeResize="0"/>
          <p:nvPr/>
        </p:nvPicPr>
        <p:blipFill rotWithShape="1">
          <a:blip r:embed="rId3">
            <a:alphaModFix/>
          </a:blip>
          <a:srcRect b="0" l="40754" r="0" t="0"/>
          <a:stretch/>
        </p:blipFill>
        <p:spPr>
          <a:xfrm>
            <a:off x="8996" y="0"/>
            <a:ext cx="4572000" cy="5143500"/>
          </a:xfrm>
          <a:prstGeom prst="rect">
            <a:avLst/>
          </a:prstGeom>
          <a:noFill/>
          <a:ln>
            <a:noFill/>
          </a:ln>
        </p:spPr>
      </p:pic>
      <p:sp>
        <p:nvSpPr>
          <p:cNvPr id="332" name="Google Shape;332;p39"/>
          <p:cNvSpPr txBox="1"/>
          <p:nvPr>
            <p:ph type="title"/>
          </p:nvPr>
        </p:nvSpPr>
        <p:spPr>
          <a:xfrm>
            <a:off x="4961400" y="1984950"/>
            <a:ext cx="3822600" cy="11736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800">
              <a:latin typeface="Open Sans"/>
              <a:ea typeface="Open Sans"/>
              <a:cs typeface="Open Sans"/>
              <a:sym typeface="Open Sans"/>
            </a:endParaRPr>
          </a:p>
        </p:txBody>
      </p:sp>
      <p:pic>
        <p:nvPicPr>
          <p:cNvPr id="333" name="Google Shape;333;p39"/>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34" name="Google Shape;334;p39"/>
          <p:cNvPicPr preferRelativeResize="0"/>
          <p:nvPr/>
        </p:nvPicPr>
        <p:blipFill rotWithShape="1">
          <a:blip r:embed="rId5">
            <a:alphaModFix/>
          </a:blip>
          <a:srcRect b="0" l="93" r="21982" t="0"/>
          <a:stretch/>
        </p:blipFill>
        <p:spPr>
          <a:xfrm>
            <a:off x="0" y="0"/>
            <a:ext cx="4624599" cy="51435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38" name="Shape 338"/>
        <p:cNvGrpSpPr/>
        <p:nvPr/>
      </p:nvGrpSpPr>
      <p:grpSpPr>
        <a:xfrm>
          <a:off x="0" y="0"/>
          <a:ext cx="0" cy="0"/>
          <a:chOff x="0" y="0"/>
          <a:chExt cx="0" cy="0"/>
        </a:xfrm>
      </p:grpSpPr>
      <p:pic>
        <p:nvPicPr>
          <p:cNvPr id="339" name="Google Shape;339;p40"/>
          <p:cNvPicPr preferRelativeResize="0"/>
          <p:nvPr/>
        </p:nvPicPr>
        <p:blipFill rotWithShape="1">
          <a:blip r:embed="rId3">
            <a:alphaModFix/>
          </a:blip>
          <a:srcRect b="0" l="40754" r="0" t="0"/>
          <a:stretch/>
        </p:blipFill>
        <p:spPr>
          <a:xfrm>
            <a:off x="8996" y="0"/>
            <a:ext cx="4572000" cy="5143500"/>
          </a:xfrm>
          <a:prstGeom prst="rect">
            <a:avLst/>
          </a:prstGeom>
          <a:noFill/>
          <a:ln>
            <a:noFill/>
          </a:ln>
        </p:spPr>
      </p:pic>
      <p:sp>
        <p:nvSpPr>
          <p:cNvPr id="340" name="Google Shape;340;p40"/>
          <p:cNvSpPr txBox="1"/>
          <p:nvPr>
            <p:ph type="title"/>
          </p:nvPr>
        </p:nvSpPr>
        <p:spPr>
          <a:xfrm>
            <a:off x="4961400" y="1984950"/>
            <a:ext cx="3822600" cy="11736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800">
              <a:latin typeface="Open Sans"/>
              <a:ea typeface="Open Sans"/>
              <a:cs typeface="Open Sans"/>
              <a:sym typeface="Open Sans"/>
            </a:endParaRPr>
          </a:p>
        </p:txBody>
      </p:sp>
      <p:pic>
        <p:nvPicPr>
          <p:cNvPr id="341" name="Google Shape;341;p40"/>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42" name="Google Shape;342;p40"/>
          <p:cNvPicPr preferRelativeResize="0"/>
          <p:nvPr/>
        </p:nvPicPr>
        <p:blipFill rotWithShape="1">
          <a:blip r:embed="rId5">
            <a:alphaModFix/>
          </a:blip>
          <a:srcRect b="0" l="0" r="22075" t="0"/>
          <a:stretch/>
        </p:blipFill>
        <p:spPr>
          <a:xfrm>
            <a:off x="0" y="0"/>
            <a:ext cx="4624599"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1000"/>
                                        <p:tgtEl>
                                          <p:spTgt spid="34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b="17877" l="39739" r="11596" t="0"/>
          <a:stretch/>
        </p:blipFill>
        <p:spPr>
          <a:xfrm>
            <a:off x="-39429" y="0"/>
            <a:ext cx="4572000" cy="5143500"/>
          </a:xfrm>
          <a:prstGeom prst="rect">
            <a:avLst/>
          </a:prstGeom>
          <a:noFill/>
          <a:ln>
            <a:noFill/>
          </a:ln>
        </p:spPr>
      </p:pic>
      <p:sp>
        <p:nvSpPr>
          <p:cNvPr id="70" name="Google Shape;70;p15"/>
          <p:cNvSpPr txBox="1"/>
          <p:nvPr>
            <p:ph type="title"/>
          </p:nvPr>
        </p:nvSpPr>
        <p:spPr>
          <a:xfrm>
            <a:off x="4805875" y="360000"/>
            <a:ext cx="4212000" cy="221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fi" sz="4000"/>
              <a:t>Why the </a:t>
            </a:r>
            <a:br>
              <a:rPr lang="fi" sz="4000"/>
            </a:br>
            <a:r>
              <a:rPr lang="fi" sz="4000"/>
              <a:t>Arctic</a:t>
            </a:r>
            <a:r>
              <a:rPr lang="fi" sz="4000"/>
              <a:t> </a:t>
            </a:r>
            <a:br>
              <a:rPr lang="fi" sz="4000"/>
            </a:br>
            <a:r>
              <a:rPr lang="fi" sz="4000"/>
              <a:t>matters</a:t>
            </a:r>
            <a:endParaRPr sz="4000"/>
          </a:p>
        </p:txBody>
      </p:sp>
      <p:sp>
        <p:nvSpPr>
          <p:cNvPr id="71" name="Google Shape;71;p15"/>
          <p:cNvSpPr txBox="1"/>
          <p:nvPr>
            <p:ph idx="1" type="body"/>
          </p:nvPr>
        </p:nvSpPr>
        <p:spPr>
          <a:xfrm>
            <a:off x="4805875" y="2571750"/>
            <a:ext cx="4029300" cy="225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i" sz="1200"/>
              <a:t>The Arctic is where we see the strongest impacts of the climate change today. While the Arctic has just a fraction of a percent of the world’s population, it contributes nearly 20% of many globally important resources such as minerals, energy, fish, freshwater, and the most pristine nature, which illustrates its interdependence with the rest of the globe. The Arctic is a  vital region for the world, and UArctic has a key role in ensuring that those outside the region understand northern realities.</a:t>
            </a:r>
            <a:endParaRPr sz="1200"/>
          </a:p>
          <a:p>
            <a:pPr indent="0" lvl="0" marL="0" rtl="0" algn="l">
              <a:spcBef>
                <a:spcPts val="1200"/>
              </a:spcBef>
              <a:spcAft>
                <a:spcPts val="1200"/>
              </a:spcAft>
              <a:buNone/>
            </a:pPr>
            <a:r>
              <a:t/>
            </a:r>
            <a:endParaRPr/>
          </a:p>
        </p:txBody>
      </p:sp>
      <p:pic>
        <p:nvPicPr>
          <p:cNvPr id="72" name="Google Shape;72;p15"/>
          <p:cNvPicPr preferRelativeResize="0"/>
          <p:nvPr/>
        </p:nvPicPr>
        <p:blipFill>
          <a:blip r:embed="rId4">
            <a:alphaModFix/>
          </a:blip>
          <a:stretch>
            <a:fillRect/>
          </a:stretch>
        </p:blipFill>
        <p:spPr>
          <a:xfrm>
            <a:off x="8140851" y="4703050"/>
            <a:ext cx="820577" cy="21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51" name="Shape 351"/>
        <p:cNvGrpSpPr/>
        <p:nvPr/>
      </p:nvGrpSpPr>
      <p:grpSpPr>
        <a:xfrm>
          <a:off x="0" y="0"/>
          <a:ext cx="0" cy="0"/>
          <a:chOff x="0" y="0"/>
          <a:chExt cx="0" cy="0"/>
        </a:xfrm>
      </p:grpSpPr>
      <p:sp>
        <p:nvSpPr>
          <p:cNvPr id="352" name="Google Shape;352;p42"/>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56" name="Shape 356"/>
        <p:cNvGrpSpPr/>
        <p:nvPr/>
      </p:nvGrpSpPr>
      <p:grpSpPr>
        <a:xfrm>
          <a:off x="0" y="0"/>
          <a:ext cx="0" cy="0"/>
          <a:chOff x="0" y="0"/>
          <a:chExt cx="0" cy="0"/>
        </a:xfrm>
      </p:grpSpPr>
      <p:sp>
        <p:nvSpPr>
          <p:cNvPr id="357" name="Google Shape;357;p43"/>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61" name="Shape 361"/>
        <p:cNvGrpSpPr/>
        <p:nvPr/>
      </p:nvGrpSpPr>
      <p:grpSpPr>
        <a:xfrm>
          <a:off x="0" y="0"/>
          <a:ext cx="0" cy="0"/>
          <a:chOff x="0" y="0"/>
          <a:chExt cx="0" cy="0"/>
        </a:xfrm>
      </p:grpSpPr>
      <p:sp>
        <p:nvSpPr>
          <p:cNvPr id="362" name="Google Shape;362;p44"/>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66" name="Shape 366"/>
        <p:cNvGrpSpPr/>
        <p:nvPr/>
      </p:nvGrpSpPr>
      <p:grpSpPr>
        <a:xfrm>
          <a:off x="0" y="0"/>
          <a:ext cx="0" cy="0"/>
          <a:chOff x="0" y="0"/>
          <a:chExt cx="0" cy="0"/>
        </a:xfrm>
      </p:grpSpPr>
      <p:sp>
        <p:nvSpPr>
          <p:cNvPr id="367" name="Google Shape;367;p45"/>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BED8"/>
        </a:solidFill>
      </p:bgPr>
    </p:bg>
    <p:spTree>
      <p:nvGrpSpPr>
        <p:cNvPr id="371" name="Shape 371"/>
        <p:cNvGrpSpPr/>
        <p:nvPr/>
      </p:nvGrpSpPr>
      <p:grpSpPr>
        <a:xfrm>
          <a:off x="0" y="0"/>
          <a:ext cx="0" cy="0"/>
          <a:chOff x="0" y="0"/>
          <a:chExt cx="0" cy="0"/>
        </a:xfrm>
      </p:grpSpPr>
      <p:sp>
        <p:nvSpPr>
          <p:cNvPr id="372" name="Google Shape;372;p46"/>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p47"/>
          <p:cNvSpPr txBox="1"/>
          <p:nvPr>
            <p:ph type="title"/>
          </p:nvPr>
        </p:nvSpPr>
        <p:spPr>
          <a:xfrm>
            <a:off x="360000" y="2150850"/>
            <a:ext cx="842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0" l="20380" r="20374" t="0"/>
          <a:stretch/>
        </p:blipFill>
        <p:spPr>
          <a:xfrm>
            <a:off x="9000" y="0"/>
            <a:ext cx="4572001" cy="5143501"/>
          </a:xfrm>
          <a:prstGeom prst="rect">
            <a:avLst/>
          </a:prstGeom>
          <a:noFill/>
          <a:ln>
            <a:noFill/>
          </a:ln>
        </p:spPr>
      </p:pic>
      <p:sp>
        <p:nvSpPr>
          <p:cNvPr id="78" name="Google Shape;78;p16"/>
          <p:cNvSpPr txBox="1"/>
          <p:nvPr>
            <p:ph type="title"/>
          </p:nvPr>
        </p:nvSpPr>
        <p:spPr>
          <a:xfrm>
            <a:off x="4961400" y="1865975"/>
            <a:ext cx="3822600" cy="238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sz="2400">
                <a:latin typeface="Open Sans"/>
                <a:ea typeface="Open Sans"/>
                <a:cs typeface="Open Sans"/>
                <a:sym typeface="Open Sans"/>
              </a:rPr>
              <a:t>A strong, engaged, informed, and dynamic North, creating better lives and environments for all northerners.</a:t>
            </a:r>
            <a:endParaRPr sz="2800">
              <a:latin typeface="Open Sans"/>
              <a:ea typeface="Open Sans"/>
              <a:cs typeface="Open Sans"/>
              <a:sym typeface="Open Sans"/>
            </a:endParaRPr>
          </a:p>
        </p:txBody>
      </p:sp>
      <p:pic>
        <p:nvPicPr>
          <p:cNvPr id="79" name="Google Shape;79;p16"/>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80" name="Google Shape;80;p16"/>
          <p:cNvPicPr preferRelativeResize="0"/>
          <p:nvPr/>
        </p:nvPicPr>
        <p:blipFill rotWithShape="1">
          <a:blip r:embed="rId5">
            <a:alphaModFix/>
          </a:blip>
          <a:srcRect b="0" l="93" r="21982" t="0"/>
          <a:stretch/>
        </p:blipFill>
        <p:spPr>
          <a:xfrm>
            <a:off x="9000" y="0"/>
            <a:ext cx="4624599" cy="5143502"/>
          </a:xfrm>
          <a:prstGeom prst="rect">
            <a:avLst/>
          </a:prstGeom>
          <a:noFill/>
          <a:ln>
            <a:noFill/>
          </a:ln>
        </p:spPr>
      </p:pic>
      <p:sp>
        <p:nvSpPr>
          <p:cNvPr id="81" name="Google Shape;81;p16"/>
          <p:cNvSpPr txBox="1"/>
          <p:nvPr>
            <p:ph type="title"/>
          </p:nvPr>
        </p:nvSpPr>
        <p:spPr>
          <a:xfrm>
            <a:off x="4796550" y="910775"/>
            <a:ext cx="4212000" cy="90510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fi" sz="4000"/>
              <a:t>Vision</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BED8"/>
        </a:solidFill>
      </p:bgPr>
    </p:bg>
    <p:spTree>
      <p:nvGrpSpPr>
        <p:cNvPr id="85" name="Shape 85"/>
        <p:cNvGrpSpPr/>
        <p:nvPr/>
      </p:nvGrpSpPr>
      <p:grpSpPr>
        <a:xfrm>
          <a:off x="0" y="0"/>
          <a:ext cx="0" cy="0"/>
          <a:chOff x="0" y="0"/>
          <a:chExt cx="0" cy="0"/>
        </a:xfrm>
      </p:grpSpPr>
      <p:sp>
        <p:nvSpPr>
          <p:cNvPr id="86" name="Google Shape;86;p17"/>
          <p:cNvSpPr txBox="1"/>
          <p:nvPr/>
        </p:nvSpPr>
        <p:spPr>
          <a:xfrm>
            <a:off x="5858750" y="980009"/>
            <a:ext cx="7590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3000">
                <a:solidFill>
                  <a:schemeClr val="lt1"/>
                </a:solidFill>
                <a:latin typeface="Open Sans ExtraBold"/>
                <a:ea typeface="Open Sans ExtraBold"/>
                <a:cs typeface="Open Sans ExtraBold"/>
                <a:sym typeface="Open Sans ExtraBold"/>
              </a:rPr>
              <a:t>3</a:t>
            </a:r>
            <a:endParaRPr sz="13000">
              <a:solidFill>
                <a:schemeClr val="lt1"/>
              </a:solidFill>
              <a:latin typeface="Open Sans ExtraBold"/>
              <a:ea typeface="Open Sans ExtraBold"/>
              <a:cs typeface="Open Sans ExtraBold"/>
              <a:sym typeface="Open Sans ExtraBold"/>
            </a:endParaRPr>
          </a:p>
        </p:txBody>
      </p:sp>
      <p:sp>
        <p:nvSpPr>
          <p:cNvPr id="87" name="Google Shape;87;p17"/>
          <p:cNvSpPr txBox="1"/>
          <p:nvPr/>
        </p:nvSpPr>
        <p:spPr>
          <a:xfrm>
            <a:off x="4478725" y="2571759"/>
            <a:ext cx="7590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3000">
                <a:solidFill>
                  <a:schemeClr val="lt1"/>
                </a:solidFill>
                <a:latin typeface="Open Sans ExtraBold"/>
                <a:ea typeface="Open Sans ExtraBold"/>
                <a:cs typeface="Open Sans ExtraBold"/>
                <a:sym typeface="Open Sans ExtraBold"/>
              </a:rPr>
              <a:t>5</a:t>
            </a:r>
            <a:endParaRPr sz="13000">
              <a:solidFill>
                <a:schemeClr val="lt1"/>
              </a:solidFill>
              <a:latin typeface="Open Sans ExtraBold"/>
              <a:ea typeface="Open Sans ExtraBold"/>
              <a:cs typeface="Open Sans ExtraBold"/>
              <a:sym typeface="Open Sans ExtraBold"/>
            </a:endParaRPr>
          </a:p>
        </p:txBody>
      </p:sp>
      <p:sp>
        <p:nvSpPr>
          <p:cNvPr id="88" name="Google Shape;88;p17"/>
          <p:cNvSpPr txBox="1"/>
          <p:nvPr/>
        </p:nvSpPr>
        <p:spPr>
          <a:xfrm>
            <a:off x="1401900" y="2571759"/>
            <a:ext cx="7590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3000">
                <a:solidFill>
                  <a:schemeClr val="lt1"/>
                </a:solidFill>
                <a:latin typeface="Open Sans ExtraBold"/>
                <a:ea typeface="Open Sans ExtraBold"/>
                <a:cs typeface="Open Sans ExtraBold"/>
                <a:sym typeface="Open Sans ExtraBold"/>
              </a:rPr>
              <a:t>4</a:t>
            </a:r>
            <a:endParaRPr sz="13000">
              <a:solidFill>
                <a:schemeClr val="lt1"/>
              </a:solidFill>
              <a:latin typeface="Open Sans ExtraBold"/>
              <a:ea typeface="Open Sans ExtraBold"/>
              <a:cs typeface="Open Sans ExtraBold"/>
              <a:sym typeface="Open Sans ExtraBold"/>
            </a:endParaRPr>
          </a:p>
        </p:txBody>
      </p:sp>
      <p:sp>
        <p:nvSpPr>
          <p:cNvPr id="89" name="Google Shape;89;p17"/>
          <p:cNvSpPr txBox="1"/>
          <p:nvPr/>
        </p:nvSpPr>
        <p:spPr>
          <a:xfrm>
            <a:off x="7253700" y="2571759"/>
            <a:ext cx="7590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3000">
                <a:solidFill>
                  <a:schemeClr val="lt1"/>
                </a:solidFill>
                <a:latin typeface="Open Sans ExtraBold"/>
                <a:ea typeface="Open Sans ExtraBold"/>
                <a:cs typeface="Open Sans ExtraBold"/>
                <a:sym typeface="Open Sans ExtraBold"/>
              </a:rPr>
              <a:t>6</a:t>
            </a:r>
            <a:endParaRPr sz="13000">
              <a:solidFill>
                <a:schemeClr val="lt1"/>
              </a:solidFill>
              <a:latin typeface="Open Sans ExtraBold"/>
              <a:ea typeface="Open Sans ExtraBold"/>
              <a:cs typeface="Open Sans ExtraBold"/>
              <a:sym typeface="Open Sans ExtraBold"/>
            </a:endParaRPr>
          </a:p>
        </p:txBody>
      </p:sp>
      <p:grpSp>
        <p:nvGrpSpPr>
          <p:cNvPr id="90" name="Google Shape;90;p17"/>
          <p:cNvGrpSpPr/>
          <p:nvPr/>
        </p:nvGrpSpPr>
        <p:grpSpPr>
          <a:xfrm>
            <a:off x="4069200" y="418000"/>
            <a:ext cx="1005600" cy="1188600"/>
            <a:chOff x="4069200" y="418000"/>
            <a:chExt cx="1005600" cy="1188600"/>
          </a:xfrm>
        </p:grpSpPr>
        <p:sp>
          <p:nvSpPr>
            <p:cNvPr id="91" name="Google Shape;91;p17"/>
            <p:cNvSpPr/>
            <p:nvPr/>
          </p:nvSpPr>
          <p:spPr>
            <a:xfrm>
              <a:off x="4177750" y="418000"/>
              <a:ext cx="788400" cy="788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7"/>
            <p:cNvPicPr preferRelativeResize="0"/>
            <p:nvPr/>
          </p:nvPicPr>
          <p:blipFill rotWithShape="1">
            <a:blip r:embed="rId3">
              <a:alphaModFix/>
            </a:blip>
            <a:srcRect b="0" l="0" r="0" t="0"/>
            <a:stretch/>
          </p:blipFill>
          <p:spPr>
            <a:xfrm>
              <a:off x="4277800" y="518000"/>
              <a:ext cx="588400" cy="588400"/>
            </a:xfrm>
            <a:prstGeom prst="rect">
              <a:avLst/>
            </a:prstGeom>
            <a:noFill/>
            <a:ln>
              <a:noFill/>
            </a:ln>
          </p:spPr>
        </p:pic>
        <p:sp>
          <p:nvSpPr>
            <p:cNvPr id="93" name="Google Shape;93;p17"/>
            <p:cNvSpPr txBox="1"/>
            <p:nvPr/>
          </p:nvSpPr>
          <p:spPr>
            <a:xfrm>
              <a:off x="4069200" y="1206400"/>
              <a:ext cx="10056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i" sz="1200">
                  <a:solidFill>
                    <a:schemeClr val="dk1"/>
                  </a:solidFill>
                  <a:latin typeface="Open Sans ExtraBold"/>
                  <a:ea typeface="Open Sans ExtraBold"/>
                  <a:cs typeface="Open Sans ExtraBold"/>
                  <a:sym typeface="Open Sans ExtraBold"/>
                </a:rPr>
                <a:t>VALUES</a:t>
              </a:r>
              <a:endParaRPr sz="1200">
                <a:solidFill>
                  <a:schemeClr val="dk1"/>
                </a:solidFill>
                <a:latin typeface="Open Sans ExtraBold"/>
                <a:ea typeface="Open Sans ExtraBold"/>
                <a:cs typeface="Open Sans ExtraBold"/>
                <a:sym typeface="Open Sans ExtraBold"/>
              </a:endParaRPr>
            </a:p>
          </p:txBody>
        </p:sp>
      </p:grpSp>
      <p:sp>
        <p:nvSpPr>
          <p:cNvPr id="94" name="Google Shape;94;p17"/>
          <p:cNvSpPr txBox="1"/>
          <p:nvPr/>
        </p:nvSpPr>
        <p:spPr>
          <a:xfrm>
            <a:off x="65800" y="980009"/>
            <a:ext cx="7590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3000">
                <a:solidFill>
                  <a:schemeClr val="lt1"/>
                </a:solidFill>
                <a:latin typeface="Open Sans ExtraBold"/>
                <a:ea typeface="Open Sans ExtraBold"/>
                <a:cs typeface="Open Sans ExtraBold"/>
                <a:sym typeface="Open Sans ExtraBold"/>
              </a:rPr>
              <a:t>1</a:t>
            </a:r>
            <a:endParaRPr sz="13000">
              <a:solidFill>
                <a:schemeClr val="lt1"/>
              </a:solidFill>
              <a:latin typeface="Open Sans ExtraBold"/>
              <a:ea typeface="Open Sans ExtraBold"/>
              <a:cs typeface="Open Sans ExtraBold"/>
              <a:sym typeface="Open Sans ExtraBold"/>
            </a:endParaRPr>
          </a:p>
        </p:txBody>
      </p:sp>
      <p:sp>
        <p:nvSpPr>
          <p:cNvPr id="95" name="Google Shape;95;p17"/>
          <p:cNvSpPr txBox="1"/>
          <p:nvPr/>
        </p:nvSpPr>
        <p:spPr>
          <a:xfrm>
            <a:off x="360000" y="1951209"/>
            <a:ext cx="234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000">
                <a:solidFill>
                  <a:schemeClr val="dk1"/>
                </a:solidFill>
                <a:latin typeface="Open Sans"/>
                <a:ea typeface="Open Sans"/>
                <a:cs typeface="Open Sans"/>
                <a:sym typeface="Open Sans"/>
              </a:rPr>
              <a:t>Circumpolar UArctic promotes northern voices and a circumpolar world view.</a:t>
            </a:r>
            <a:endParaRPr b="1" sz="1000">
              <a:solidFill>
                <a:schemeClr val="dk1"/>
              </a:solidFill>
              <a:latin typeface="Open Sans"/>
              <a:ea typeface="Open Sans"/>
              <a:cs typeface="Open Sans"/>
              <a:sym typeface="Open Sans"/>
            </a:endParaRPr>
          </a:p>
        </p:txBody>
      </p:sp>
      <p:sp>
        <p:nvSpPr>
          <p:cNvPr id="96" name="Google Shape;96;p17"/>
          <p:cNvSpPr txBox="1"/>
          <p:nvPr/>
        </p:nvSpPr>
        <p:spPr>
          <a:xfrm>
            <a:off x="3083775" y="980009"/>
            <a:ext cx="7590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3000">
                <a:solidFill>
                  <a:schemeClr val="lt1"/>
                </a:solidFill>
                <a:latin typeface="Open Sans ExtraBold"/>
                <a:ea typeface="Open Sans ExtraBold"/>
                <a:cs typeface="Open Sans ExtraBold"/>
                <a:sym typeface="Open Sans ExtraBold"/>
              </a:rPr>
              <a:t>2</a:t>
            </a:r>
            <a:endParaRPr sz="13000">
              <a:solidFill>
                <a:schemeClr val="lt1"/>
              </a:solidFill>
              <a:latin typeface="Open Sans ExtraBold"/>
              <a:ea typeface="Open Sans ExtraBold"/>
              <a:cs typeface="Open Sans ExtraBold"/>
              <a:sym typeface="Open Sans ExtraBold"/>
            </a:endParaRPr>
          </a:p>
        </p:txBody>
      </p:sp>
      <p:sp>
        <p:nvSpPr>
          <p:cNvPr id="97" name="Google Shape;97;p17"/>
          <p:cNvSpPr txBox="1"/>
          <p:nvPr/>
        </p:nvSpPr>
        <p:spPr>
          <a:xfrm>
            <a:off x="3037450" y="1951200"/>
            <a:ext cx="2727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000">
                <a:solidFill>
                  <a:schemeClr val="dk1"/>
                </a:solidFill>
                <a:latin typeface="Open Sans"/>
                <a:ea typeface="Open Sans"/>
                <a:cs typeface="Open Sans"/>
                <a:sym typeface="Open Sans"/>
              </a:rPr>
              <a:t>Inclusive UArctic embraces and respects cultural diversity, language plurality, and gender equality.</a:t>
            </a:r>
            <a:endParaRPr b="1" sz="1000">
              <a:solidFill>
                <a:schemeClr val="dk1"/>
              </a:solidFill>
              <a:latin typeface="Open Sans"/>
              <a:ea typeface="Open Sans"/>
              <a:cs typeface="Open Sans"/>
              <a:sym typeface="Open Sans"/>
            </a:endParaRPr>
          </a:p>
        </p:txBody>
      </p:sp>
      <p:sp>
        <p:nvSpPr>
          <p:cNvPr id="98" name="Google Shape;98;p17"/>
          <p:cNvSpPr txBox="1"/>
          <p:nvPr/>
        </p:nvSpPr>
        <p:spPr>
          <a:xfrm>
            <a:off x="6183200" y="1951200"/>
            <a:ext cx="2572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000">
                <a:solidFill>
                  <a:schemeClr val="dk1"/>
                </a:solidFill>
                <a:latin typeface="Open Sans"/>
                <a:ea typeface="Open Sans"/>
                <a:cs typeface="Open Sans"/>
                <a:sym typeface="Open Sans"/>
              </a:rPr>
              <a:t>Respectful UArctic promotes relationships of respect, trust, and partnership, and embraces the perspectives and knowledge of northern Indigenous peoples.</a:t>
            </a:r>
            <a:endParaRPr b="1" sz="1000">
              <a:solidFill>
                <a:schemeClr val="dk1"/>
              </a:solidFill>
              <a:latin typeface="Open Sans"/>
              <a:ea typeface="Open Sans"/>
              <a:cs typeface="Open Sans"/>
              <a:sym typeface="Open Sans"/>
            </a:endParaRPr>
          </a:p>
        </p:txBody>
      </p:sp>
      <p:sp>
        <p:nvSpPr>
          <p:cNvPr id="99" name="Google Shape;99;p17"/>
          <p:cNvSpPr txBox="1"/>
          <p:nvPr/>
        </p:nvSpPr>
        <p:spPr>
          <a:xfrm>
            <a:off x="360000" y="3606925"/>
            <a:ext cx="2423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000">
                <a:solidFill>
                  <a:schemeClr val="dk1"/>
                </a:solidFill>
                <a:latin typeface="Open Sans"/>
                <a:ea typeface="Open Sans"/>
                <a:cs typeface="Open Sans"/>
                <a:sym typeface="Open Sans"/>
              </a:rPr>
              <a:t>Collaborative UArctic is committed to supporting participatory approaches to the production and sharing of knowledge.</a:t>
            </a:r>
            <a:endParaRPr b="1" sz="1000">
              <a:solidFill>
                <a:schemeClr val="dk1"/>
              </a:solidFill>
              <a:latin typeface="Open Sans"/>
              <a:ea typeface="Open Sans"/>
              <a:cs typeface="Open Sans"/>
              <a:sym typeface="Open Sans"/>
            </a:endParaRPr>
          </a:p>
        </p:txBody>
      </p:sp>
      <p:sp>
        <p:nvSpPr>
          <p:cNvPr id="100" name="Google Shape;100;p17"/>
          <p:cNvSpPr txBox="1"/>
          <p:nvPr/>
        </p:nvSpPr>
        <p:spPr>
          <a:xfrm>
            <a:off x="3037450" y="3606925"/>
            <a:ext cx="2540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000">
                <a:solidFill>
                  <a:schemeClr val="dk1"/>
                </a:solidFill>
                <a:latin typeface="Open Sans"/>
                <a:ea typeface="Open Sans"/>
                <a:cs typeface="Open Sans"/>
                <a:sym typeface="Open Sans"/>
              </a:rPr>
              <a:t>Open UArctic is a university network without walls, committed to reducing all barriers to cooperation across borders, cultures, and academic systems, embracing transparency and openness.</a:t>
            </a:r>
            <a:endParaRPr b="1"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a:solidFill>
                <a:schemeClr val="dk1"/>
              </a:solidFill>
              <a:latin typeface="Open Sans"/>
              <a:ea typeface="Open Sans"/>
              <a:cs typeface="Open Sans"/>
              <a:sym typeface="Open Sans"/>
            </a:endParaRPr>
          </a:p>
        </p:txBody>
      </p:sp>
      <p:sp>
        <p:nvSpPr>
          <p:cNvPr id="101" name="Google Shape;101;p17"/>
          <p:cNvSpPr txBox="1"/>
          <p:nvPr/>
        </p:nvSpPr>
        <p:spPr>
          <a:xfrm>
            <a:off x="6183200" y="3606934"/>
            <a:ext cx="2347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000">
                <a:solidFill>
                  <a:schemeClr val="dk1"/>
                </a:solidFill>
                <a:latin typeface="Open Sans"/>
                <a:ea typeface="Open Sans"/>
                <a:cs typeface="Open Sans"/>
                <a:sym typeface="Open Sans"/>
              </a:rPr>
              <a:t>Influential UArctic provides decision-makers with knowledge-based advice that supports sustainable development in the Arctic.</a:t>
            </a:r>
            <a:endParaRPr b="1" sz="10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200"/>
                                        <p:tgtEl>
                                          <p:spTgt spid="94"/>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200"/>
                                        <p:tgtEl>
                                          <p:spTgt spid="96"/>
                                        </p:tgtEl>
                                      </p:cBhvr>
                                    </p:animEffect>
                                  </p:childTnLst>
                                </p:cTn>
                              </p:par>
                            </p:childTnLst>
                          </p:cTn>
                        </p:par>
                        <p:par>
                          <p:cTn fill="hold">
                            <p:stCondLst>
                              <p:cond delay="1400"/>
                            </p:stCondLst>
                            <p:childTnLst>
                              <p:par>
                                <p:cTn fill="hold" nodeType="after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200"/>
                                        <p:tgtEl>
                                          <p:spTgt spid="8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00"/>
                                        <p:tgtEl>
                                          <p:spTgt spid="88"/>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200"/>
                                        <p:tgtEl>
                                          <p:spTgt spid="8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200"/>
                                        <p:tgtEl>
                                          <p:spTgt spid="89"/>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5" name="Shape 105"/>
        <p:cNvGrpSpPr/>
        <p:nvPr/>
      </p:nvGrpSpPr>
      <p:grpSpPr>
        <a:xfrm>
          <a:off x="0" y="0"/>
          <a:ext cx="0" cy="0"/>
          <a:chOff x="0" y="0"/>
          <a:chExt cx="0" cy="0"/>
        </a:xfrm>
      </p:grpSpPr>
      <p:sp>
        <p:nvSpPr>
          <p:cNvPr id="106" name="Google Shape;106;p18"/>
          <p:cNvSpPr txBox="1"/>
          <p:nvPr>
            <p:ph type="title"/>
          </p:nvPr>
        </p:nvSpPr>
        <p:spPr>
          <a:xfrm>
            <a:off x="1212150" y="1606600"/>
            <a:ext cx="6719700" cy="2841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fi" sz="2400">
                <a:latin typeface="Open Sans"/>
                <a:ea typeface="Open Sans"/>
                <a:cs typeface="Open Sans"/>
                <a:sym typeface="Open Sans"/>
              </a:rPr>
              <a:t>UArctic develops knowledge to address local and global challenges of relevance to Arctic peoples and societies by providing unique educational, research, and innovation opportunities through collaboration within a powerful network of member institutions.</a:t>
            </a:r>
            <a:endParaRPr sz="2400">
              <a:latin typeface="Open Sans"/>
              <a:ea typeface="Open Sans"/>
              <a:cs typeface="Open Sans"/>
              <a:sym typeface="Open Sans"/>
            </a:endParaRPr>
          </a:p>
        </p:txBody>
      </p:sp>
      <p:grpSp>
        <p:nvGrpSpPr>
          <p:cNvPr id="107" name="Google Shape;107;p18"/>
          <p:cNvGrpSpPr/>
          <p:nvPr/>
        </p:nvGrpSpPr>
        <p:grpSpPr>
          <a:xfrm>
            <a:off x="4069200" y="418000"/>
            <a:ext cx="1005600" cy="1188600"/>
            <a:chOff x="4069200" y="418000"/>
            <a:chExt cx="1005600" cy="1188600"/>
          </a:xfrm>
        </p:grpSpPr>
        <p:sp>
          <p:nvSpPr>
            <p:cNvPr id="108" name="Google Shape;108;p18"/>
            <p:cNvSpPr/>
            <p:nvPr/>
          </p:nvSpPr>
          <p:spPr>
            <a:xfrm>
              <a:off x="4177750" y="418000"/>
              <a:ext cx="788400" cy="78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8"/>
            <p:cNvPicPr preferRelativeResize="0"/>
            <p:nvPr/>
          </p:nvPicPr>
          <p:blipFill rotWithShape="1">
            <a:blip r:embed="rId3">
              <a:alphaModFix/>
            </a:blip>
            <a:srcRect b="0" l="0" r="0" t="0"/>
            <a:stretch/>
          </p:blipFill>
          <p:spPr>
            <a:xfrm>
              <a:off x="4248550" y="500150"/>
              <a:ext cx="635499" cy="635499"/>
            </a:xfrm>
            <a:prstGeom prst="rect">
              <a:avLst/>
            </a:prstGeom>
            <a:noFill/>
            <a:ln>
              <a:noFill/>
            </a:ln>
          </p:spPr>
        </p:pic>
        <p:sp>
          <p:nvSpPr>
            <p:cNvPr id="110" name="Google Shape;110;p18"/>
            <p:cNvSpPr txBox="1"/>
            <p:nvPr/>
          </p:nvSpPr>
          <p:spPr>
            <a:xfrm>
              <a:off x="4069200" y="1206400"/>
              <a:ext cx="10056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i" sz="1200">
                  <a:solidFill>
                    <a:schemeClr val="dk1"/>
                  </a:solidFill>
                  <a:latin typeface="Open Sans ExtraBold"/>
                  <a:ea typeface="Open Sans ExtraBold"/>
                  <a:cs typeface="Open Sans ExtraBold"/>
                  <a:sym typeface="Open Sans ExtraBold"/>
                </a:rPr>
                <a:t>MISSION</a:t>
              </a:r>
              <a:endParaRPr sz="1200">
                <a:solidFill>
                  <a:schemeClr val="dk1"/>
                </a:solidFill>
                <a:latin typeface="Open Sans ExtraBold"/>
                <a:ea typeface="Open Sans ExtraBold"/>
                <a:cs typeface="Open Sans ExtraBold"/>
                <a:sym typeface="Open Sans Extra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9"/>
          <p:cNvSpPr txBox="1"/>
          <p:nvPr>
            <p:ph type="title"/>
          </p:nvPr>
        </p:nvSpPr>
        <p:spPr>
          <a:xfrm>
            <a:off x="1312150" y="1736425"/>
            <a:ext cx="6519600" cy="20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sz="4000">
                <a:solidFill>
                  <a:schemeClr val="lt1"/>
                </a:solidFill>
              </a:rPr>
              <a:t>“With Shared Voices”</a:t>
            </a:r>
            <a:endParaRPr sz="4000">
              <a:solidFill>
                <a:schemeClr val="lt1"/>
              </a:solidFill>
            </a:endParaRPr>
          </a:p>
        </p:txBody>
      </p:sp>
      <p:grpSp>
        <p:nvGrpSpPr>
          <p:cNvPr id="116" name="Google Shape;116;p19"/>
          <p:cNvGrpSpPr/>
          <p:nvPr/>
        </p:nvGrpSpPr>
        <p:grpSpPr>
          <a:xfrm>
            <a:off x="4069200" y="418000"/>
            <a:ext cx="1005600" cy="1188600"/>
            <a:chOff x="4069200" y="418000"/>
            <a:chExt cx="1005600" cy="1188600"/>
          </a:xfrm>
        </p:grpSpPr>
        <p:sp>
          <p:nvSpPr>
            <p:cNvPr id="117" name="Google Shape;117;p19"/>
            <p:cNvSpPr/>
            <p:nvPr/>
          </p:nvSpPr>
          <p:spPr>
            <a:xfrm>
              <a:off x="4177750" y="418000"/>
              <a:ext cx="788400" cy="788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19"/>
            <p:cNvPicPr preferRelativeResize="0"/>
            <p:nvPr/>
          </p:nvPicPr>
          <p:blipFill rotWithShape="1">
            <a:blip r:embed="rId4">
              <a:alphaModFix/>
            </a:blip>
            <a:srcRect b="0" l="0" r="0" t="0"/>
            <a:stretch/>
          </p:blipFill>
          <p:spPr>
            <a:xfrm>
              <a:off x="4277800" y="488575"/>
              <a:ext cx="617825" cy="617825"/>
            </a:xfrm>
            <a:prstGeom prst="rect">
              <a:avLst/>
            </a:prstGeom>
            <a:noFill/>
            <a:ln>
              <a:noFill/>
            </a:ln>
          </p:spPr>
        </p:pic>
        <p:sp>
          <p:nvSpPr>
            <p:cNvPr id="119" name="Google Shape;119;p19"/>
            <p:cNvSpPr txBox="1"/>
            <p:nvPr/>
          </p:nvSpPr>
          <p:spPr>
            <a:xfrm>
              <a:off x="4069200" y="1206400"/>
              <a:ext cx="10056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i" sz="1200">
                  <a:solidFill>
                    <a:schemeClr val="lt1"/>
                  </a:solidFill>
                  <a:latin typeface="Open Sans ExtraBold"/>
                  <a:ea typeface="Open Sans ExtraBold"/>
                  <a:cs typeface="Open Sans ExtraBold"/>
                  <a:sym typeface="Open Sans ExtraBold"/>
                </a:rPr>
                <a:t>MOTTO</a:t>
              </a:r>
              <a:endParaRPr sz="1200">
                <a:solidFill>
                  <a:schemeClr val="lt1"/>
                </a:solidFill>
                <a:latin typeface="Open Sans ExtraBold"/>
                <a:ea typeface="Open Sans ExtraBold"/>
                <a:cs typeface="Open Sans ExtraBold"/>
                <a:sym typeface="Open Sans Extra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23" name="Shape 123"/>
        <p:cNvGrpSpPr/>
        <p:nvPr/>
      </p:nvGrpSpPr>
      <p:grpSpPr>
        <a:xfrm>
          <a:off x="0" y="0"/>
          <a:ext cx="0" cy="0"/>
          <a:chOff x="0" y="0"/>
          <a:chExt cx="0" cy="0"/>
        </a:xfrm>
      </p:grpSpPr>
      <p:sp>
        <p:nvSpPr>
          <p:cNvPr id="124" name="Google Shape;124;p20"/>
          <p:cNvSpPr txBox="1"/>
          <p:nvPr>
            <p:ph type="title"/>
          </p:nvPr>
        </p:nvSpPr>
        <p:spPr>
          <a:xfrm>
            <a:off x="786000" y="1606600"/>
            <a:ext cx="7572000" cy="284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sz="2400">
                <a:latin typeface="Open Sans"/>
                <a:ea typeface="Open Sans"/>
                <a:cs typeface="Open Sans"/>
                <a:sym typeface="Open Sans"/>
              </a:rPr>
              <a:t>To reach our Vision of “A strong, engaged, informed and dynamic North, creating better lives and environments for all northerners,” it is important that northerners themselves have the keys to determine their own futures and implement the UN Sustainable Development Goals in a way that serves both the North and the world. </a:t>
            </a:r>
            <a:endParaRPr sz="2400">
              <a:latin typeface="Open Sans"/>
              <a:ea typeface="Open Sans"/>
              <a:cs typeface="Open Sans"/>
              <a:sym typeface="Open Sans"/>
            </a:endParaRPr>
          </a:p>
        </p:txBody>
      </p:sp>
      <p:grpSp>
        <p:nvGrpSpPr>
          <p:cNvPr id="125" name="Google Shape;125;p20"/>
          <p:cNvGrpSpPr/>
          <p:nvPr/>
        </p:nvGrpSpPr>
        <p:grpSpPr>
          <a:xfrm>
            <a:off x="4069200" y="418000"/>
            <a:ext cx="1005600" cy="1188600"/>
            <a:chOff x="4069200" y="418000"/>
            <a:chExt cx="1005600" cy="1188600"/>
          </a:xfrm>
        </p:grpSpPr>
        <p:sp>
          <p:nvSpPr>
            <p:cNvPr id="126" name="Google Shape;126;p20"/>
            <p:cNvSpPr/>
            <p:nvPr/>
          </p:nvSpPr>
          <p:spPr>
            <a:xfrm>
              <a:off x="4177750" y="418000"/>
              <a:ext cx="788400" cy="788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0"/>
            <p:cNvPicPr preferRelativeResize="0"/>
            <p:nvPr/>
          </p:nvPicPr>
          <p:blipFill rotWithShape="1">
            <a:blip r:embed="rId3">
              <a:alphaModFix/>
            </a:blip>
            <a:srcRect b="0" l="0" r="0" t="0"/>
            <a:stretch/>
          </p:blipFill>
          <p:spPr>
            <a:xfrm>
              <a:off x="4221750" y="462000"/>
              <a:ext cx="700399" cy="700399"/>
            </a:xfrm>
            <a:prstGeom prst="rect">
              <a:avLst/>
            </a:prstGeom>
            <a:noFill/>
            <a:ln>
              <a:noFill/>
            </a:ln>
          </p:spPr>
        </p:pic>
        <p:sp>
          <p:nvSpPr>
            <p:cNvPr id="128" name="Google Shape;128;p20"/>
            <p:cNvSpPr txBox="1"/>
            <p:nvPr/>
          </p:nvSpPr>
          <p:spPr>
            <a:xfrm>
              <a:off x="4069200" y="1206400"/>
              <a:ext cx="10056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i" sz="1200">
                  <a:solidFill>
                    <a:schemeClr val="dk1"/>
                  </a:solidFill>
                  <a:latin typeface="Open Sans ExtraBold"/>
                  <a:ea typeface="Open Sans ExtraBold"/>
                  <a:cs typeface="Open Sans ExtraBold"/>
                  <a:sym typeface="Open Sans ExtraBold"/>
                </a:rPr>
                <a:t>IMPACT</a:t>
              </a:r>
              <a:endParaRPr sz="1200">
                <a:solidFill>
                  <a:schemeClr val="dk1"/>
                </a:solidFill>
                <a:latin typeface="Open Sans ExtraBold"/>
                <a:ea typeface="Open Sans ExtraBold"/>
                <a:cs typeface="Open Sans ExtraBold"/>
                <a:sym typeface="Open Sans Extra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21"/>
          <p:cNvSpPr txBox="1"/>
          <p:nvPr>
            <p:ph type="title"/>
          </p:nvPr>
        </p:nvSpPr>
        <p:spPr>
          <a:xfrm>
            <a:off x="4572000" y="2020500"/>
            <a:ext cx="3977700" cy="110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The following Goals enable UArctic to implement our Mission:</a:t>
            </a:r>
            <a:endParaRPr sz="2400">
              <a:latin typeface="Open Sans"/>
              <a:ea typeface="Open Sans"/>
              <a:cs typeface="Open Sans"/>
              <a:sym typeface="Open Sans"/>
            </a:endParaRPr>
          </a:p>
        </p:txBody>
      </p:sp>
      <p:grpSp>
        <p:nvGrpSpPr>
          <p:cNvPr id="134" name="Google Shape;134;p21"/>
          <p:cNvGrpSpPr/>
          <p:nvPr/>
        </p:nvGrpSpPr>
        <p:grpSpPr>
          <a:xfrm>
            <a:off x="812000" y="959395"/>
            <a:ext cx="3171325" cy="3177155"/>
            <a:chOff x="812000" y="959395"/>
            <a:chExt cx="3171325" cy="3177155"/>
          </a:xfrm>
        </p:grpSpPr>
        <p:sp>
          <p:nvSpPr>
            <p:cNvPr id="135" name="Google Shape;135;p21"/>
            <p:cNvSpPr/>
            <p:nvPr/>
          </p:nvSpPr>
          <p:spPr>
            <a:xfrm>
              <a:off x="812000" y="994650"/>
              <a:ext cx="3142200" cy="31419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1"/>
            <p:cNvPicPr preferRelativeResize="0"/>
            <p:nvPr/>
          </p:nvPicPr>
          <p:blipFill rotWithShape="1">
            <a:blip r:embed="rId3">
              <a:alphaModFix/>
            </a:blip>
            <a:srcRect b="0" l="0" r="0" t="0"/>
            <a:stretch/>
          </p:blipFill>
          <p:spPr>
            <a:xfrm>
              <a:off x="1076827" y="959395"/>
              <a:ext cx="2906499" cy="290649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4982"/>
      </a:dk1>
      <a:lt1>
        <a:srgbClr val="FFFFFF"/>
      </a:lt1>
      <a:dk2>
        <a:srgbClr val="B2B8D0"/>
      </a:dk2>
      <a:lt2>
        <a:srgbClr val="004982"/>
      </a:lt2>
      <a:accent1>
        <a:srgbClr val="004982"/>
      </a:accent1>
      <a:accent2>
        <a:srgbClr val="FD6624"/>
      </a:accent2>
      <a:accent3>
        <a:srgbClr val="F9CFD1"/>
      </a:accent3>
      <a:accent4>
        <a:srgbClr val="3C5256"/>
      </a:accent4>
      <a:accent5>
        <a:srgbClr val="45B384"/>
      </a:accent5>
      <a:accent6>
        <a:srgbClr val="E6C941"/>
      </a:accent6>
      <a:hlink>
        <a:srgbClr val="49BE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